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61"/>
  </p:notesMasterIdLst>
  <p:sldIdLst>
    <p:sldId id="329" r:id="rId2"/>
    <p:sldId id="333" r:id="rId3"/>
    <p:sldId id="327" r:id="rId4"/>
    <p:sldId id="318" r:id="rId5"/>
    <p:sldId id="319" r:id="rId6"/>
    <p:sldId id="257" r:id="rId7"/>
    <p:sldId id="320" r:id="rId8"/>
    <p:sldId id="334" r:id="rId9"/>
    <p:sldId id="278" r:id="rId10"/>
    <p:sldId id="268" r:id="rId11"/>
    <p:sldId id="270" r:id="rId12"/>
    <p:sldId id="332" r:id="rId13"/>
    <p:sldId id="271" r:id="rId14"/>
    <p:sldId id="272" r:id="rId15"/>
    <p:sldId id="273" r:id="rId16"/>
    <p:sldId id="274" r:id="rId17"/>
    <p:sldId id="275" r:id="rId18"/>
    <p:sldId id="276" r:id="rId19"/>
    <p:sldId id="325" r:id="rId20"/>
    <p:sldId id="277" r:id="rId21"/>
    <p:sldId id="279" r:id="rId22"/>
    <p:sldId id="280" r:id="rId23"/>
    <p:sldId id="281" r:id="rId24"/>
    <p:sldId id="282" r:id="rId25"/>
    <p:sldId id="283" r:id="rId26"/>
    <p:sldId id="284" r:id="rId27"/>
    <p:sldId id="285" r:id="rId28"/>
    <p:sldId id="286" r:id="rId29"/>
    <p:sldId id="287" r:id="rId30"/>
    <p:sldId id="323" r:id="rId31"/>
    <p:sldId id="288" r:id="rId32"/>
    <p:sldId id="292" r:id="rId33"/>
    <p:sldId id="293" r:id="rId34"/>
    <p:sldId id="294" r:id="rId35"/>
    <p:sldId id="295" r:id="rId36"/>
    <p:sldId id="296" r:id="rId37"/>
    <p:sldId id="298" r:id="rId38"/>
    <p:sldId id="297" r:id="rId39"/>
    <p:sldId id="299" r:id="rId40"/>
    <p:sldId id="300" r:id="rId41"/>
    <p:sldId id="301" r:id="rId42"/>
    <p:sldId id="302" r:id="rId43"/>
    <p:sldId id="303" r:id="rId44"/>
    <p:sldId id="304" r:id="rId45"/>
    <p:sldId id="305" r:id="rId46"/>
    <p:sldId id="306" r:id="rId47"/>
    <p:sldId id="321" r:id="rId48"/>
    <p:sldId id="335" r:id="rId49"/>
    <p:sldId id="336" r:id="rId50"/>
    <p:sldId id="337" r:id="rId51"/>
    <p:sldId id="338" r:id="rId52"/>
    <p:sldId id="339" r:id="rId53"/>
    <p:sldId id="340" r:id="rId54"/>
    <p:sldId id="341" r:id="rId55"/>
    <p:sldId id="342" r:id="rId56"/>
    <p:sldId id="343" r:id="rId57"/>
    <p:sldId id="314" r:id="rId58"/>
    <p:sldId id="315" r:id="rId59"/>
    <p:sldId id="328"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FF9C0B"/>
    <a:srgbClr val="FFF2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5" autoAdjust="0"/>
    <p:restoredTop sz="81818" autoAdjust="0"/>
  </p:normalViewPr>
  <p:slideViewPr>
    <p:cSldViewPr snapToObjects="1">
      <p:cViewPr>
        <p:scale>
          <a:sx n="150" d="100"/>
          <a:sy n="150" d="100"/>
        </p:scale>
        <p:origin x="-1336" y="-232"/>
      </p:cViewPr>
      <p:guideLst>
        <p:guide orient="horz" pos="1716"/>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EAE527-9FCB-074E-A682-BCA59DF913EE}" type="datetimeFigureOut">
              <a:rPr lang="en-US" smtClean="0"/>
              <a:t>9/18/12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413E9D-C5AB-1F4B-9B61-529A40DDE4F0}" type="slidenum">
              <a:rPr lang="en-US" smtClean="0"/>
              <a:t>‹#›</a:t>
            </a:fld>
            <a:endParaRPr lang="en-US" dirty="0"/>
          </a:p>
        </p:txBody>
      </p:sp>
    </p:spTree>
    <p:extLst>
      <p:ext uri="{BB962C8B-B14F-4D97-AF65-F5344CB8AC3E}">
        <p14:creationId xmlns:p14="http://schemas.microsoft.com/office/powerpoint/2010/main" val="3096091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p>
          <a:p>
            <a:r>
              <a:rPr lang="en-US" dirty="0" smtClean="0"/>
              <a:t>session title was changed at last minute</a:t>
            </a:r>
          </a:p>
          <a:p>
            <a:r>
              <a:rPr lang="en-US" dirty="0" smtClean="0"/>
              <a:t>not “</a:t>
            </a:r>
            <a:r>
              <a:rPr lang="en-US" dirty="0" err="1" smtClean="0"/>
              <a:t>Salesforce</a:t>
            </a:r>
            <a:r>
              <a:rPr lang="en-US" dirty="0" smtClean="0"/>
              <a:t>,</a:t>
            </a:r>
            <a:r>
              <a:rPr lang="en-US" baseline="0" dirty="0" smtClean="0"/>
              <a:t> the Cloud, **** and You”</a:t>
            </a:r>
            <a:endParaRPr lang="en-US" dirty="0" smtClean="0"/>
          </a:p>
          <a:p>
            <a:r>
              <a:rPr lang="en-US" dirty="0" smtClean="0"/>
              <a:t>Developer track - test-driven development</a:t>
            </a:r>
          </a:p>
          <a:p>
            <a:r>
              <a:rPr lang="en-US" dirty="0" smtClean="0"/>
              <a:t>but before we get into it…</a:t>
            </a:r>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1</a:t>
            </a:fld>
            <a:endParaRPr lang="en-US" dirty="0"/>
          </a:p>
        </p:txBody>
      </p:sp>
    </p:spTree>
    <p:extLst>
      <p:ext uri="{BB962C8B-B14F-4D97-AF65-F5344CB8AC3E}">
        <p14:creationId xmlns:p14="http://schemas.microsoft.com/office/powerpoint/2010/main" val="122577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t>
            </a:r>
            <a:r>
              <a:rPr lang="en-US" baseline="0" dirty="0" smtClean="0"/>
              <a:t> &amp; A  - time to discuss before getting beer or </a:t>
            </a:r>
            <a:r>
              <a:rPr lang="en-US" baseline="0" dirty="0" err="1" smtClean="0"/>
              <a:t>anit</a:t>
            </a:r>
            <a:r>
              <a:rPr lang="en-US" baseline="0" dirty="0" smtClean="0"/>
              <a:t>-oxidant rich green tea, as your preferences dictate</a:t>
            </a:r>
          </a:p>
          <a:p>
            <a:endParaRPr lang="en-US" dirty="0" smtClean="0"/>
          </a:p>
          <a:p>
            <a:r>
              <a:rPr lang="en-US" dirty="0" smtClean="0"/>
              <a:t>Other benefits:</a:t>
            </a:r>
          </a:p>
          <a:p>
            <a:pPr lvl="1"/>
            <a:r>
              <a:rPr lang="en-US" dirty="0" smtClean="0"/>
              <a:t>Test-driven saves LOADS of time when doing QA</a:t>
            </a:r>
          </a:p>
          <a:p>
            <a:pPr lvl="1"/>
            <a:r>
              <a:rPr lang="en-US" dirty="0" smtClean="0"/>
              <a:t>Saves MEGA LOADS when doing regression testing</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6413E9D-C5AB-1F4B-9B61-529A40DDE4F0}" type="slidenum">
              <a:rPr lang="en-US" smtClean="0"/>
              <a:t>59</a:t>
            </a:fld>
            <a:endParaRPr lang="en-US" dirty="0"/>
          </a:p>
        </p:txBody>
      </p:sp>
    </p:spTree>
    <p:extLst>
      <p:ext uri="{BB962C8B-B14F-4D97-AF65-F5344CB8AC3E}">
        <p14:creationId xmlns:p14="http://schemas.microsoft.com/office/powerpoint/2010/main" val="412866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anything we say or do causes </a:t>
            </a:r>
            <a:r>
              <a:rPr lang="en-US" dirty="0" err="1" smtClean="0"/>
              <a:t>Salesforce</a:t>
            </a:r>
            <a:r>
              <a:rPr lang="en-US" dirty="0" smtClean="0"/>
              <a:t> stock to skyrocket and you forgot to call jump</a:t>
            </a:r>
            <a:r>
              <a:rPr lang="en-US" baseline="0" dirty="0" smtClean="0"/>
              <a:t> on </a:t>
            </a:r>
            <a:r>
              <a:rPr lang="en-US" baseline="0" dirty="0" err="1" smtClean="0"/>
              <a:t>e*Trade</a:t>
            </a:r>
            <a:r>
              <a:rPr lang="en-US" baseline="0" dirty="0" smtClean="0"/>
              <a:t> yesterday there’s still time and, besides, I’m sure that, in 20 years, Social Security will be completely solvent. But let’s not think about that, let’s discuss…</a:t>
            </a:r>
            <a:endParaRPr lang="en-US" dirty="0" smtClean="0"/>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2</a:t>
            </a:fld>
            <a:endParaRPr lang="en-US" dirty="0"/>
          </a:p>
        </p:txBody>
      </p:sp>
    </p:spTree>
    <p:extLst>
      <p:ext uri="{BB962C8B-B14F-4D97-AF65-F5344CB8AC3E}">
        <p14:creationId xmlns:p14="http://schemas.microsoft.com/office/powerpoint/2010/main" val="23398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Bill Murray</a:t>
            </a:r>
          </a:p>
          <a:p>
            <a:endParaRPr lang="en-US" dirty="0" smtClean="0"/>
          </a:p>
          <a:p>
            <a:r>
              <a:rPr lang="en-US" dirty="0" smtClean="0"/>
              <a:t>Introduce</a:t>
            </a:r>
            <a:r>
              <a:rPr lang="en-US" baseline="0" dirty="0" smtClean="0"/>
              <a:t> Bowling as the theme</a:t>
            </a:r>
          </a:p>
          <a:p>
            <a:endParaRPr lang="en-US" baseline="0" dirty="0" smtClean="0"/>
          </a:p>
          <a:p>
            <a:r>
              <a:rPr lang="en-US" baseline="0" dirty="0" smtClean="0"/>
              <a:t>are there any bowlers in the room?</a:t>
            </a:r>
          </a:p>
          <a:p>
            <a:endParaRPr lang="en-US" baseline="0" dirty="0" smtClean="0"/>
          </a:p>
          <a:p>
            <a:r>
              <a:rPr lang="en-US" baseline="0" dirty="0" smtClean="0"/>
              <a:t>ok, enough of that, let’s talk about unit tests… </a:t>
            </a:r>
          </a:p>
          <a:p>
            <a:endParaRPr lang="en-US" baseline="0" dirty="0" smtClean="0"/>
          </a:p>
        </p:txBody>
      </p:sp>
      <p:sp>
        <p:nvSpPr>
          <p:cNvPr id="4" name="Slide Number Placeholder 3"/>
          <p:cNvSpPr>
            <a:spLocks noGrp="1"/>
          </p:cNvSpPr>
          <p:nvPr>
            <p:ph type="sldNum" sz="quarter" idx="10"/>
          </p:nvPr>
        </p:nvSpPr>
        <p:spPr/>
        <p:txBody>
          <a:bodyPr/>
          <a:lstStyle/>
          <a:p>
            <a:fld id="{96413E9D-C5AB-1F4B-9B61-529A40DDE4F0}" type="slidenum">
              <a:rPr lang="en-US" smtClean="0"/>
              <a:t>3</a:t>
            </a:fld>
            <a:endParaRPr lang="en-US" dirty="0"/>
          </a:p>
        </p:txBody>
      </p:sp>
    </p:spTree>
    <p:extLst>
      <p:ext uri="{BB962C8B-B14F-4D97-AF65-F5344CB8AC3E}">
        <p14:creationId xmlns:p14="http://schemas.microsoft.com/office/powerpoint/2010/main" val="232520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unit tests coverage – the 75% requirement is your friend</a:t>
            </a:r>
          </a:p>
          <a:p>
            <a:r>
              <a:rPr lang="en-US" baseline="0" dirty="0" smtClean="0"/>
              <a:t>some people start </a:t>
            </a:r>
            <a:r>
              <a:rPr lang="en-US" baseline="0" dirty="0" err="1" smtClean="0"/>
              <a:t>force.com</a:t>
            </a:r>
            <a:r>
              <a:rPr lang="en-US" baseline="0" dirty="0" smtClean="0"/>
              <a:t>/apex development coding away</a:t>
            </a:r>
          </a:p>
          <a:p>
            <a:r>
              <a:rPr lang="en-US" baseline="0" dirty="0" smtClean="0"/>
              <a:t>get the project</a:t>
            </a:r>
          </a:p>
          <a:p>
            <a:r>
              <a:rPr lang="en-US" baseline="0" dirty="0" smtClean="0"/>
              <a:t>discuss requirements</a:t>
            </a:r>
          </a:p>
          <a:p>
            <a:r>
              <a:rPr lang="en-US" baseline="0" dirty="0" smtClean="0"/>
              <a:t>in the real-world, who has time for writing “tests”?</a:t>
            </a:r>
          </a:p>
          <a:p>
            <a:r>
              <a:rPr lang="en-US" baseline="0" dirty="0" smtClean="0"/>
              <a:t> - they’re not sexy</a:t>
            </a:r>
          </a:p>
          <a:p>
            <a:r>
              <a:rPr lang="en-US" baseline="0" dirty="0" smtClean="0"/>
              <a:t> - the client doesn’t see them</a:t>
            </a:r>
          </a:p>
          <a:p>
            <a:r>
              <a:rPr lang="en-US" baseline="0" dirty="0" smtClean="0"/>
              <a:t> - is there any benefit</a:t>
            </a:r>
          </a:p>
          <a:p>
            <a:r>
              <a:rPr lang="en-US" baseline="0" dirty="0" smtClean="0"/>
              <a:t>So you code away and get it all done and then the unit tests are an afterthought…”oh yeah, I need to cover my code because there’s a 75% requirement”</a:t>
            </a:r>
          </a:p>
          <a:p>
            <a:endParaRPr lang="en-US" baseline="0" dirty="0" smtClean="0"/>
          </a:p>
          <a:p>
            <a:r>
              <a:rPr lang="en-US" baseline="0" dirty="0" smtClean="0"/>
              <a:t>Is that you?</a:t>
            </a:r>
          </a:p>
          <a:p>
            <a:endParaRPr lang="en-US" baseline="0" dirty="0" smtClean="0"/>
          </a:p>
          <a:p>
            <a:r>
              <a:rPr lang="en-US" baseline="0" dirty="0" smtClean="0"/>
              <a:t>We’re here to help you, sir  (give ‘</a:t>
            </a:r>
            <a:r>
              <a:rPr lang="en-US" baseline="0" dirty="0" err="1" smtClean="0"/>
              <a:t>em</a:t>
            </a:r>
            <a:r>
              <a:rPr lang="en-US" baseline="0" dirty="0" smtClean="0"/>
              <a:t> bowling shoes)</a:t>
            </a:r>
          </a:p>
          <a:p>
            <a:endParaRPr lang="en-US" baseline="0" dirty="0" smtClean="0"/>
          </a:p>
          <a:p>
            <a:r>
              <a:rPr lang="en-US" baseline="0" dirty="0" smtClean="0"/>
              <a:t>We are NOT going to change your mind in this session. There’s other real good sessions for that. We will speak to some of the benefits but in this particular session, here at the tail end of the day, [save the best for last!] let’s all agree that you  “learn best by doing”</a:t>
            </a:r>
          </a:p>
          <a:p>
            <a:endParaRPr lang="en-US" dirty="0" smtClean="0"/>
          </a:p>
          <a:p>
            <a:r>
              <a:rPr lang="en-US" dirty="0" smtClean="0"/>
              <a:t>you know what it is</a:t>
            </a:r>
          </a:p>
          <a:p>
            <a:r>
              <a:rPr lang="en-US" dirty="0" smtClean="0"/>
              <a:t>other TDD</a:t>
            </a:r>
            <a:r>
              <a:rPr lang="en-US" baseline="0" dirty="0" smtClean="0"/>
              <a:t> will try to persuade you</a:t>
            </a:r>
          </a:p>
          <a:p>
            <a:r>
              <a:rPr lang="en-US" baseline="0" dirty="0" smtClean="0"/>
              <a:t>we’re going to show you</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4</a:t>
            </a:fld>
            <a:endParaRPr lang="en-US" dirty="0"/>
          </a:p>
        </p:txBody>
      </p:sp>
    </p:spTree>
    <p:extLst>
      <p:ext uri="{BB962C8B-B14F-4D97-AF65-F5344CB8AC3E}">
        <p14:creationId xmlns:p14="http://schemas.microsoft.com/office/powerpoint/2010/main" val="16885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5</a:t>
            </a:fld>
            <a:endParaRPr lang="en-US" dirty="0"/>
          </a:p>
        </p:txBody>
      </p:sp>
    </p:spTree>
    <p:extLst>
      <p:ext uri="{BB962C8B-B14F-4D97-AF65-F5344CB8AC3E}">
        <p14:creationId xmlns:p14="http://schemas.microsoft.com/office/powerpoint/2010/main" val="47300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You’re going to learn</a:t>
            </a:r>
            <a:r>
              <a:rPr lang="en-US" baseline="0" dirty="0" smtClean="0"/>
              <a:t> how to score a bowling game…</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6</a:t>
            </a:fld>
            <a:endParaRPr lang="en-US" dirty="0"/>
          </a:p>
        </p:txBody>
      </p:sp>
    </p:spTree>
    <p:extLst>
      <p:ext uri="{BB962C8B-B14F-4D97-AF65-F5344CB8AC3E}">
        <p14:creationId xmlns:p14="http://schemas.microsoft.com/office/powerpoint/2010/main" val="4282435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YAGNI !!!!!</a:t>
            </a:r>
          </a:p>
          <a:p>
            <a:endParaRPr lang="en-US" dirty="0" smtClean="0"/>
          </a:p>
          <a:p>
            <a:r>
              <a:rPr lang="en-US" dirty="0" smtClean="0"/>
              <a:t>What is that? Slavic</a:t>
            </a:r>
            <a:r>
              <a:rPr lang="en-US" baseline="0" dirty="0" smtClean="0"/>
              <a:t> for…</a:t>
            </a:r>
            <a:endParaRPr lang="en-US" dirty="0" smtClean="0"/>
          </a:p>
          <a:p>
            <a:endParaRPr lang="en-US" dirty="0" smtClean="0"/>
          </a:p>
          <a:p>
            <a:r>
              <a:rPr lang="en-US" dirty="0" err="1" smtClean="0"/>
              <a:t>kyle</a:t>
            </a:r>
            <a:r>
              <a:rPr lang="en-US" dirty="0" smtClean="0"/>
              <a:t> </a:t>
            </a:r>
            <a:r>
              <a:rPr lang="en-US" dirty="0" err="1" smtClean="0"/>
              <a:t>sez</a:t>
            </a:r>
            <a:r>
              <a:rPr lang="en-US" dirty="0" smtClean="0"/>
              <a:t>: part of the beauty of TDD is it keeps you from bloating out your design. We might need all this but let’s let the tests drive our needs for this app…</a:t>
            </a:r>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7</a:t>
            </a:fld>
            <a:endParaRPr lang="en-US" dirty="0"/>
          </a:p>
        </p:txBody>
      </p:sp>
    </p:spTree>
    <p:extLst>
      <p:ext uri="{BB962C8B-B14F-4D97-AF65-F5344CB8AC3E}">
        <p14:creationId xmlns:p14="http://schemas.microsoft.com/office/powerpoint/2010/main" val="14317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Other benefits:</a:t>
            </a:r>
          </a:p>
          <a:p>
            <a:pPr lvl="1"/>
            <a:r>
              <a:rPr lang="en-US" dirty="0" smtClean="0"/>
              <a:t>Test-driven saves LOADS of time when doing QA</a:t>
            </a:r>
          </a:p>
          <a:p>
            <a:pPr lvl="1"/>
            <a:r>
              <a:rPr lang="en-US" dirty="0" smtClean="0"/>
              <a:t>Saves MEGA LOADS when doing regression testing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413E9D-C5AB-1F4B-9B61-529A40DDE4F0}" type="slidenum">
              <a:rPr lang="en-US" smtClean="0"/>
              <a:t>57</a:t>
            </a:fld>
            <a:endParaRPr lang="en-US" dirty="0"/>
          </a:p>
        </p:txBody>
      </p:sp>
    </p:spTree>
    <p:extLst>
      <p:ext uri="{BB962C8B-B14F-4D97-AF65-F5344CB8AC3E}">
        <p14:creationId xmlns:p14="http://schemas.microsoft.com/office/powerpoint/2010/main" val="61625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13E9D-C5AB-1F4B-9B61-529A40DDE4F0}" type="slidenum">
              <a:rPr lang="en-US" smtClean="0"/>
              <a:t>58</a:t>
            </a:fld>
            <a:endParaRPr lang="en-US" dirty="0"/>
          </a:p>
        </p:txBody>
      </p:sp>
    </p:spTree>
    <p:extLst>
      <p:ext uri="{BB962C8B-B14F-4D97-AF65-F5344CB8AC3E}">
        <p14:creationId xmlns:p14="http://schemas.microsoft.com/office/powerpoint/2010/main" val="348399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descr="2_16x9_DF12_tit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9428" name="Rectangle 4"/>
          <p:cNvSpPr>
            <a:spLocks noGrp="1" noChangeArrowheads="1"/>
          </p:cNvSpPr>
          <p:nvPr>
            <p:ph type="ctrTitle"/>
          </p:nvPr>
        </p:nvSpPr>
        <p:spPr>
          <a:xfrm>
            <a:off x="1168400" y="422203"/>
            <a:ext cx="7157569" cy="923131"/>
          </a:xfrm>
          <a:effectLst>
            <a:outerShdw blurRad="50800" dist="38100" dir="2700000">
              <a:srgbClr val="000000">
                <a:alpha val="43000"/>
              </a:srgbClr>
            </a:outerShdw>
          </a:effectLst>
        </p:spPr>
        <p:txBody>
          <a:bodyPr anchor="b"/>
          <a:lstStyle>
            <a:lvl1pPr>
              <a:defRPr sz="3400" b="0" baseline="0">
                <a:solidFill>
                  <a:schemeClr val="bg1"/>
                </a:solidFill>
              </a:defRPr>
            </a:lvl1pPr>
          </a:lstStyle>
          <a:p>
            <a:r>
              <a:rPr lang="en-US" smtClean="0"/>
              <a:t>Click to edit Master title style</a:t>
            </a:r>
            <a:endParaRPr lang="en-US" dirty="0"/>
          </a:p>
        </p:txBody>
      </p:sp>
      <p:sp>
        <p:nvSpPr>
          <p:cNvPr id="999429" name="Rectangle 5"/>
          <p:cNvSpPr>
            <a:spLocks noGrp="1" noChangeArrowheads="1"/>
          </p:cNvSpPr>
          <p:nvPr>
            <p:ph type="subTitle" idx="1"/>
          </p:nvPr>
        </p:nvSpPr>
        <p:spPr>
          <a:xfrm>
            <a:off x="1134623" y="1387899"/>
            <a:ext cx="7199791" cy="384095"/>
          </a:xfrm>
        </p:spPr>
        <p:txBody>
          <a:bodyPr/>
          <a:lstStyle>
            <a:lvl1pPr marL="0" indent="0">
              <a:lnSpc>
                <a:spcPct val="100000"/>
              </a:lnSpc>
              <a:spcBef>
                <a:spcPct val="0"/>
              </a:spcBef>
              <a:buFont typeface="Wingdings" pitchFamily="-112" charset="2"/>
              <a:buNone/>
              <a:defRPr i="1">
                <a:solidFill>
                  <a:schemeClr val="bg1"/>
                </a:solidFill>
              </a:defRPr>
            </a:lvl1pPr>
          </a:lstStyle>
          <a:p>
            <a:r>
              <a:rPr lang="en-US" smtClean="0"/>
              <a:t>Click to edit Master subtitle style</a:t>
            </a:r>
            <a:endParaRPr lang="en-US" dirty="0"/>
          </a:p>
        </p:txBody>
      </p:sp>
      <p:sp>
        <p:nvSpPr>
          <p:cNvPr id="7" name="Text Placeholder 2"/>
          <p:cNvSpPr>
            <a:spLocks noGrp="1"/>
          </p:cNvSpPr>
          <p:nvPr>
            <p:ph type="body" idx="10"/>
          </p:nvPr>
        </p:nvSpPr>
        <p:spPr>
          <a:xfrm>
            <a:off x="1146494" y="1980232"/>
            <a:ext cx="6956107" cy="1093413"/>
          </a:xfrm>
        </p:spPr>
        <p:txBody>
          <a:bodyPr/>
          <a:lstStyle>
            <a:lvl1pPr marL="0" indent="0" algn="l">
              <a:lnSpc>
                <a:spcPct val="120000"/>
              </a:lnSpc>
              <a:spcBef>
                <a:spcPts val="0"/>
              </a:spcBef>
              <a:buNone/>
              <a:defRPr sz="1400" i="1" baseline="0">
                <a:solidFill>
                  <a:schemeClr val="bg1"/>
                </a:solidFill>
              </a:defRPr>
            </a:lvl1pPr>
            <a:lvl2pPr marL="408194" indent="0">
              <a:buNone/>
              <a:defRPr sz="1600"/>
            </a:lvl2pPr>
            <a:lvl3pPr marL="816388" indent="0">
              <a:buNone/>
              <a:defRPr sz="1400"/>
            </a:lvl3pPr>
            <a:lvl4pPr marL="1224582" indent="0">
              <a:buNone/>
              <a:defRPr sz="1300"/>
            </a:lvl4pPr>
            <a:lvl5pPr marL="1632776" indent="0">
              <a:buNone/>
              <a:defRPr sz="1300"/>
            </a:lvl5pPr>
            <a:lvl6pPr marL="2040969" indent="0">
              <a:buNone/>
              <a:defRPr sz="1300"/>
            </a:lvl6pPr>
            <a:lvl7pPr marL="2449163" indent="0">
              <a:buNone/>
              <a:defRPr sz="1300"/>
            </a:lvl7pPr>
            <a:lvl8pPr marL="2857357" indent="0">
              <a:buNone/>
              <a:defRPr sz="1300"/>
            </a:lvl8pPr>
            <a:lvl9pPr marL="3265551" indent="0">
              <a:buNone/>
              <a:defRPr sz="1300"/>
            </a:lvl9pPr>
          </a:lstStyle>
          <a:p>
            <a:pPr lvl="0"/>
            <a:r>
              <a:rPr lang="en-US" smtClean="0"/>
              <a:t>Click to edit Master text styles</a:t>
            </a:r>
          </a:p>
        </p:txBody>
      </p:sp>
    </p:spTree>
    <p:extLst>
      <p:ext uri="{BB962C8B-B14F-4D97-AF65-F5344CB8AC3E}">
        <p14:creationId xmlns:p14="http://schemas.microsoft.com/office/powerpoint/2010/main" val="389058731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pic>
        <p:nvPicPr>
          <p:cNvPr id="17" name="Picture 4" descr="2_16x9_DF12_FullDiv_Q&amp;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3"/>
          <p:cNvSpPr>
            <a:spLocks noGrp="1"/>
          </p:cNvSpPr>
          <p:nvPr>
            <p:ph type="body" sz="quarter" idx="14"/>
          </p:nvPr>
        </p:nvSpPr>
        <p:spPr>
          <a:xfrm>
            <a:off x="553733" y="2010316"/>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0" name="Text Placeholder 15"/>
          <p:cNvSpPr>
            <a:spLocks noGrp="1"/>
          </p:cNvSpPr>
          <p:nvPr>
            <p:ph type="body" sz="quarter" idx="15"/>
          </p:nvPr>
        </p:nvSpPr>
        <p:spPr>
          <a:xfrm>
            <a:off x="552155" y="2259826"/>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1" name="Text Placeholder 13"/>
          <p:cNvSpPr>
            <a:spLocks noGrp="1"/>
          </p:cNvSpPr>
          <p:nvPr>
            <p:ph type="body" sz="quarter" idx="16"/>
          </p:nvPr>
        </p:nvSpPr>
        <p:spPr>
          <a:xfrm>
            <a:off x="2506347" y="2010316"/>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2" name="Text Placeholder 15"/>
          <p:cNvSpPr>
            <a:spLocks noGrp="1"/>
          </p:cNvSpPr>
          <p:nvPr>
            <p:ph type="body" sz="quarter" idx="17"/>
          </p:nvPr>
        </p:nvSpPr>
        <p:spPr>
          <a:xfrm>
            <a:off x="2504769" y="2259826"/>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3" name="Text Placeholder 13"/>
          <p:cNvSpPr>
            <a:spLocks noGrp="1"/>
          </p:cNvSpPr>
          <p:nvPr>
            <p:ph type="body" sz="quarter" idx="18"/>
          </p:nvPr>
        </p:nvSpPr>
        <p:spPr>
          <a:xfrm>
            <a:off x="4469182" y="2010316"/>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4" name="Text Placeholder 13"/>
          <p:cNvSpPr>
            <a:spLocks noGrp="1"/>
          </p:cNvSpPr>
          <p:nvPr>
            <p:ph type="body" sz="quarter" idx="19"/>
          </p:nvPr>
        </p:nvSpPr>
        <p:spPr>
          <a:xfrm>
            <a:off x="6427718" y="2010316"/>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5" name="Text Placeholder 15"/>
          <p:cNvSpPr>
            <a:spLocks noGrp="1"/>
          </p:cNvSpPr>
          <p:nvPr>
            <p:ph type="body" sz="quarter" idx="20"/>
          </p:nvPr>
        </p:nvSpPr>
        <p:spPr>
          <a:xfrm>
            <a:off x="4467604" y="2259826"/>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6" name="Text Placeholder 15"/>
          <p:cNvSpPr>
            <a:spLocks noGrp="1"/>
          </p:cNvSpPr>
          <p:nvPr>
            <p:ph type="body" sz="quarter" idx="21"/>
          </p:nvPr>
        </p:nvSpPr>
        <p:spPr>
          <a:xfrm>
            <a:off x="6426140" y="2259826"/>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632718653"/>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dirty="0"/>
          </a:p>
        </p:txBody>
      </p:sp>
      <p:pic>
        <p:nvPicPr>
          <p:cNvPr id="3" name="Picture 5" descr="2_16x9_DF12_FullDiv_than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0070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Picture with Caption">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dirty="0"/>
          </a:p>
        </p:txBody>
      </p:sp>
    </p:spTree>
    <p:extLst>
      <p:ext uri="{BB962C8B-B14F-4D97-AF65-F5344CB8AC3E}">
        <p14:creationId xmlns:p14="http://schemas.microsoft.com/office/powerpoint/2010/main" val="2655394351"/>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9588" y="871537"/>
            <a:ext cx="4011612" cy="335756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0" y="871537"/>
            <a:ext cx="4013200" cy="335756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8293929"/>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18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18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8175215"/>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pic>
        <p:nvPicPr>
          <p:cNvPr id="5" name="Picture 4" descr="2_16x9_DF12_divSFD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rot="5400000">
            <a:off x="3043535" y="2410520"/>
            <a:ext cx="1815703" cy="993"/>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 name="Rectangle 4"/>
          <p:cNvSpPr>
            <a:spLocks noGrp="1" noChangeArrowheads="1"/>
          </p:cNvSpPr>
          <p:nvPr>
            <p:ph type="ctrTitle"/>
          </p:nvPr>
        </p:nvSpPr>
        <p:spPr>
          <a:xfrm>
            <a:off x="4355306" y="1694856"/>
            <a:ext cx="3492500" cy="704851"/>
          </a:xfrm>
          <a:effectLst>
            <a:outerShdw blurRad="50800" dist="38100" dir="2700000">
              <a:srgbClr val="000000">
                <a:alpha val="43000"/>
              </a:srgbClr>
            </a:outerShdw>
          </a:effectLst>
        </p:spPr>
        <p:txBody>
          <a:bodyPr anchor="b"/>
          <a:lstStyle>
            <a:lvl1pPr algn="l">
              <a:defRPr sz="2100">
                <a:solidFill>
                  <a:schemeClr val="bg1"/>
                </a:solidFill>
              </a:defRPr>
            </a:lvl1pPr>
          </a:lstStyle>
          <a:p>
            <a:r>
              <a:rPr lang="en-US" smtClean="0"/>
              <a:t>Click to edit Master title style</a:t>
            </a:r>
            <a:endParaRPr lang="en-US" dirty="0"/>
          </a:p>
        </p:txBody>
      </p:sp>
      <p:sp>
        <p:nvSpPr>
          <p:cNvPr id="6" name="Text Placeholder 2"/>
          <p:cNvSpPr>
            <a:spLocks noGrp="1"/>
          </p:cNvSpPr>
          <p:nvPr>
            <p:ph type="body" idx="1"/>
          </p:nvPr>
        </p:nvSpPr>
        <p:spPr>
          <a:xfrm>
            <a:off x="4358800" y="2435961"/>
            <a:ext cx="3494087" cy="843855"/>
          </a:xfrm>
          <a:effectLst>
            <a:outerShdw blurRad="50800" dist="38100" dir="2700000">
              <a:srgbClr val="000000">
                <a:alpha val="43000"/>
              </a:srgbClr>
            </a:outerShdw>
          </a:effectLst>
        </p:spPr>
        <p:txBody>
          <a:bodyPr/>
          <a:lstStyle>
            <a:lvl1pPr marL="0" indent="0" algn="l">
              <a:buNone/>
              <a:defRPr sz="1600" i="1" baseline="0">
                <a:solidFill>
                  <a:schemeClr val="bg1"/>
                </a:solidFill>
              </a:defRPr>
            </a:lvl1pPr>
            <a:lvl2pPr marL="408194" indent="0">
              <a:buNone/>
              <a:defRPr sz="1600"/>
            </a:lvl2pPr>
            <a:lvl3pPr marL="816388" indent="0">
              <a:buNone/>
              <a:defRPr sz="1400"/>
            </a:lvl3pPr>
            <a:lvl4pPr marL="1224582" indent="0">
              <a:buNone/>
              <a:defRPr sz="1300"/>
            </a:lvl4pPr>
            <a:lvl5pPr marL="1632776" indent="0">
              <a:buNone/>
              <a:defRPr sz="1300"/>
            </a:lvl5pPr>
            <a:lvl6pPr marL="2040969" indent="0">
              <a:buNone/>
              <a:defRPr sz="1300"/>
            </a:lvl6pPr>
            <a:lvl7pPr marL="2449163" indent="0">
              <a:buNone/>
              <a:defRPr sz="1300"/>
            </a:lvl7pPr>
            <a:lvl8pPr marL="2857357" indent="0">
              <a:buNone/>
              <a:defRPr sz="1300"/>
            </a:lvl8pPr>
            <a:lvl9pPr marL="3265551" indent="0">
              <a:buNone/>
              <a:defRPr sz="1300"/>
            </a:lvl9pPr>
          </a:lstStyle>
          <a:p>
            <a:pPr lvl="0"/>
            <a:r>
              <a:rPr lang="en-US" smtClean="0"/>
              <a:t>Click to edit Master text styles</a:t>
            </a:r>
          </a:p>
        </p:txBody>
      </p:sp>
    </p:spTree>
    <p:extLst>
      <p:ext uri="{BB962C8B-B14F-4D97-AF65-F5344CB8AC3E}">
        <p14:creationId xmlns:p14="http://schemas.microsoft.com/office/powerpoint/2010/main" val="126875525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7" name="Picture 4" descr="2_16x9_DF12_divCustom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rot="5400000">
            <a:off x="3043535" y="2410520"/>
            <a:ext cx="1815703" cy="993"/>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6" name="Picture Placeholder 2"/>
          <p:cNvSpPr>
            <a:spLocks noGrp="1"/>
          </p:cNvSpPr>
          <p:nvPr>
            <p:ph type="pic" idx="10"/>
          </p:nvPr>
        </p:nvSpPr>
        <p:spPr>
          <a:xfrm>
            <a:off x="810642" y="1709502"/>
            <a:ext cx="2710584" cy="1428751"/>
          </a:xfrm>
        </p:spPr>
        <p:txBody>
          <a:bodyPr/>
          <a:lstStyle>
            <a:lvl1pPr marL="0" indent="0" algn="ctr">
              <a:spcBef>
                <a:spcPts val="0"/>
              </a:spcBef>
              <a:buNone/>
              <a:defRPr sz="2900">
                <a:solidFill>
                  <a:schemeClr val="tx1"/>
                </a:solidFill>
              </a:defRPr>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pPr lvl="0"/>
            <a:r>
              <a:rPr lang="en-US" noProof="0" dirty="0" smtClean="0"/>
              <a:t>Drag picture to placeholder or click icon to add</a:t>
            </a:r>
          </a:p>
        </p:txBody>
      </p:sp>
      <p:sp>
        <p:nvSpPr>
          <p:cNvPr id="4" name="Rectangle 4"/>
          <p:cNvSpPr>
            <a:spLocks noGrp="1" noChangeArrowheads="1"/>
          </p:cNvSpPr>
          <p:nvPr>
            <p:ph type="ctrTitle"/>
          </p:nvPr>
        </p:nvSpPr>
        <p:spPr>
          <a:xfrm>
            <a:off x="4355306" y="1694856"/>
            <a:ext cx="3492500" cy="704851"/>
          </a:xfrm>
          <a:effectLst>
            <a:outerShdw blurRad="50800" dist="38100" dir="2700000">
              <a:srgbClr val="000000">
                <a:alpha val="43000"/>
              </a:srgbClr>
            </a:outerShdw>
          </a:effectLst>
        </p:spPr>
        <p:txBody>
          <a:bodyPr anchor="b"/>
          <a:lstStyle>
            <a:lvl1pPr algn="l">
              <a:defRPr sz="2100">
                <a:solidFill>
                  <a:schemeClr val="bg1"/>
                </a:solidFill>
              </a:defRPr>
            </a:lvl1pPr>
          </a:lstStyle>
          <a:p>
            <a:r>
              <a:rPr lang="en-US" smtClean="0"/>
              <a:t>Click to edit Master title style</a:t>
            </a:r>
            <a:endParaRPr lang="en-US" dirty="0"/>
          </a:p>
        </p:txBody>
      </p:sp>
      <p:sp>
        <p:nvSpPr>
          <p:cNvPr id="5" name="Text Placeholder 2"/>
          <p:cNvSpPr>
            <a:spLocks noGrp="1"/>
          </p:cNvSpPr>
          <p:nvPr>
            <p:ph type="body" idx="1"/>
          </p:nvPr>
        </p:nvSpPr>
        <p:spPr>
          <a:xfrm>
            <a:off x="4358800" y="2435961"/>
            <a:ext cx="3494087" cy="843855"/>
          </a:xfrm>
          <a:effectLst>
            <a:outerShdw blurRad="50800" dist="38100" dir="2700000">
              <a:srgbClr val="000000">
                <a:alpha val="43000"/>
              </a:srgbClr>
            </a:outerShdw>
          </a:effectLst>
        </p:spPr>
        <p:txBody>
          <a:bodyPr/>
          <a:lstStyle>
            <a:lvl1pPr marL="0" indent="0" algn="l">
              <a:buNone/>
              <a:defRPr sz="1600" i="1">
                <a:solidFill>
                  <a:schemeClr val="bg1"/>
                </a:solidFill>
              </a:defRPr>
            </a:lvl1pPr>
            <a:lvl2pPr marL="408194" indent="0">
              <a:buNone/>
              <a:defRPr sz="1600"/>
            </a:lvl2pPr>
            <a:lvl3pPr marL="816388" indent="0">
              <a:buNone/>
              <a:defRPr sz="1400"/>
            </a:lvl3pPr>
            <a:lvl4pPr marL="1224582" indent="0">
              <a:buNone/>
              <a:defRPr sz="1300"/>
            </a:lvl4pPr>
            <a:lvl5pPr marL="1632776" indent="0">
              <a:buNone/>
              <a:defRPr sz="1300"/>
            </a:lvl5pPr>
            <a:lvl6pPr marL="2040969" indent="0">
              <a:buNone/>
              <a:defRPr sz="1300"/>
            </a:lvl6pPr>
            <a:lvl7pPr marL="2449163" indent="0">
              <a:buNone/>
              <a:defRPr sz="1300"/>
            </a:lvl7pPr>
            <a:lvl8pPr marL="2857357" indent="0">
              <a:buNone/>
              <a:defRPr sz="1300"/>
            </a:lvl8pPr>
            <a:lvl9pPr marL="3265551" indent="0">
              <a:buNone/>
              <a:defRPr sz="1300"/>
            </a:lvl9pPr>
          </a:lstStyle>
          <a:p>
            <a:pPr lvl="0"/>
            <a:r>
              <a:rPr lang="en-US" smtClean="0"/>
              <a:t>Click to edit Master text styles</a:t>
            </a:r>
          </a:p>
        </p:txBody>
      </p:sp>
    </p:spTree>
    <p:extLst>
      <p:ext uri="{BB962C8B-B14F-4D97-AF65-F5344CB8AC3E}">
        <p14:creationId xmlns:p14="http://schemas.microsoft.com/office/powerpoint/2010/main" val="2494752310"/>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indent="0">
              <a:defRPr/>
            </a:lvl1pPr>
            <a:lvl3pPr>
              <a:defRPr sz="15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9618869"/>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4288437"/>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2_16x9_DF12_bottom4_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58680"/>
            <a:ext cx="9144000" cy="78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5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4932614"/>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4" descr="2_16x9_DF12_bottom4_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58680"/>
            <a:ext cx="9144000" cy="78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7735810"/>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txBox="1">
            <a:spLocks/>
          </p:cNvSpPr>
          <p:nvPr/>
        </p:nvSpPr>
        <p:spPr bwMode="auto">
          <a:xfrm>
            <a:off x="503040" y="114102"/>
            <a:ext cx="1679773" cy="594320"/>
          </a:xfrm>
          <a:prstGeom prst="rect">
            <a:avLst/>
          </a:prstGeom>
          <a:noFill/>
          <a:ln w="9525">
            <a:noFill/>
            <a:miter lim="800000"/>
            <a:headEnd/>
            <a:tailEnd/>
          </a:ln>
        </p:spPr>
        <p:txBody>
          <a:bodyPr lIns="81639" tIns="40819" rIns="81639" bIns="40819" anchor="ctr"/>
          <a:lstStyle/>
          <a:p>
            <a:pPr eaLnBrk="0" hangingPunct="0">
              <a:defRPr/>
            </a:pPr>
            <a:r>
              <a:rPr lang="en-US" sz="2500" b="1" dirty="0">
                <a:solidFill>
                  <a:schemeClr val="tx2"/>
                </a:solidFill>
                <a:ea typeface="ＭＳ Ｐゴシック" pitchFamily="-97" charset="-128"/>
                <a:cs typeface="ＭＳ Ｐゴシック" pitchFamily="-97" charset="-128"/>
              </a:rPr>
              <a:t>All about</a:t>
            </a:r>
          </a:p>
        </p:txBody>
      </p:sp>
      <p:cxnSp>
        <p:nvCxnSpPr>
          <p:cNvPr id="10" name="Straight Connector 9"/>
          <p:cNvCxnSpPr/>
          <p:nvPr/>
        </p:nvCxnSpPr>
        <p:spPr>
          <a:xfrm rot="5400000">
            <a:off x="1221879" y="2368848"/>
            <a:ext cx="2778125" cy="992"/>
          </a:xfrm>
          <a:prstGeom prst="line">
            <a:avLst/>
          </a:prstGeom>
          <a:ln w="6350" cap="flat" cmpd="sng" algn="ctr">
            <a:solidFill>
              <a:schemeClr val="tx1">
                <a:lumMod val="65000"/>
                <a:lumOff val="35000"/>
              </a:schemeClr>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 name="Title 1"/>
          <p:cNvSpPr>
            <a:spLocks noGrp="1"/>
          </p:cNvSpPr>
          <p:nvPr>
            <p:ph type="title"/>
          </p:nvPr>
        </p:nvSpPr>
        <p:spPr>
          <a:xfrm>
            <a:off x="1984527" y="118217"/>
            <a:ext cx="6546886" cy="582641"/>
          </a:xfrm>
        </p:spPr>
        <p:txBody>
          <a:bodyPr/>
          <a:lstStyle>
            <a:lvl1pPr>
              <a:defRPr baseline="0"/>
            </a:lvl1pPr>
          </a:lstStyle>
          <a:p>
            <a:r>
              <a:rPr lang="en-US" smtClean="0"/>
              <a:t>Click to edit Master title style</a:t>
            </a:r>
            <a:endParaRPr lang="en-US" dirty="0"/>
          </a:p>
        </p:txBody>
      </p:sp>
      <p:sp>
        <p:nvSpPr>
          <p:cNvPr id="6" name="Picture Placeholder 4"/>
          <p:cNvSpPr>
            <a:spLocks noGrp="1"/>
          </p:cNvSpPr>
          <p:nvPr>
            <p:ph type="pic" sz="quarter" idx="10"/>
          </p:nvPr>
        </p:nvSpPr>
        <p:spPr>
          <a:xfrm>
            <a:off x="592895" y="1590477"/>
            <a:ext cx="1848668" cy="1170737"/>
          </a:xfrm>
        </p:spPr>
        <p:txBody>
          <a:bodyPr anchor="ctr"/>
          <a:lstStyle>
            <a:lvl1pPr marL="0" indent="0" algn="ctr">
              <a:lnSpc>
                <a:spcPct val="100000"/>
              </a:lnSpc>
              <a:spcBef>
                <a:spcPts val="0"/>
              </a:spcBef>
              <a:buNone/>
              <a:defRPr sz="1500"/>
            </a:lvl1pPr>
          </a:lstStyle>
          <a:p>
            <a:pPr lvl="0"/>
            <a:r>
              <a:rPr lang="en-US" noProof="0" dirty="0" smtClean="0"/>
              <a:t>Drag picture to placeholder or click icon to add</a:t>
            </a:r>
            <a:endParaRPr lang="en-US" noProof="0" dirty="0"/>
          </a:p>
        </p:txBody>
      </p:sp>
      <p:sp>
        <p:nvSpPr>
          <p:cNvPr id="8" name="Text Placeholder 8"/>
          <p:cNvSpPr>
            <a:spLocks noGrp="1"/>
          </p:cNvSpPr>
          <p:nvPr>
            <p:ph type="body" sz="quarter" idx="11"/>
          </p:nvPr>
        </p:nvSpPr>
        <p:spPr>
          <a:xfrm>
            <a:off x="2786918" y="990204"/>
            <a:ext cx="5352162" cy="1021118"/>
          </a:xfrm>
        </p:spPr>
        <p:txBody>
          <a:bodyPr/>
          <a:lstStyle>
            <a:lvl1pPr>
              <a:buFontTx/>
              <a:buNone/>
              <a:defRPr sz="1500" baseline="0"/>
            </a:lvl1pPr>
          </a:lstStyle>
          <a:p>
            <a:pPr lvl="0"/>
            <a:r>
              <a:rPr lang="en-US" smtClean="0"/>
              <a:t>Click to edit Master text styles</a:t>
            </a:r>
          </a:p>
        </p:txBody>
      </p:sp>
      <p:sp>
        <p:nvSpPr>
          <p:cNvPr id="9" name="Content Placeholder 10"/>
          <p:cNvSpPr>
            <a:spLocks noGrp="1"/>
          </p:cNvSpPr>
          <p:nvPr>
            <p:ph sz="quarter" idx="12"/>
          </p:nvPr>
        </p:nvSpPr>
        <p:spPr>
          <a:xfrm>
            <a:off x="2805770" y="2112224"/>
            <a:ext cx="5319006" cy="1763609"/>
          </a:xfrm>
        </p:spPr>
        <p:txBody>
          <a:bodyPr/>
          <a:lstStyle>
            <a:lvl1pPr marL="188595" marR="0" indent="-188595" algn="l" defTabSz="571500" rtl="0" eaLnBrk="0" fontAlgn="base" latinLnBrk="0" hangingPunct="0">
              <a:lnSpc>
                <a:spcPct val="120000"/>
              </a:lnSpc>
              <a:spcBef>
                <a:spcPct val="20000"/>
              </a:spcBef>
              <a:spcAft>
                <a:spcPts val="375"/>
              </a:spcAft>
              <a:buClr>
                <a:schemeClr val="bg2"/>
              </a:buClr>
              <a:buSzTx/>
              <a:buFont typeface="Wingdings" charset="2"/>
              <a:buChar char="§"/>
              <a:tabLst/>
              <a:defRPr sz="1300" baseline="0"/>
            </a:lvl1pPr>
            <a:lvl2pPr marL="434340" indent="-200025">
              <a:spcBef>
                <a:spcPts val="0"/>
              </a:spcBef>
              <a:buFont typeface="Lucida Grande"/>
              <a:buChar char="–"/>
              <a:defRPr sz="1100"/>
            </a:lvl2pPr>
            <a:lvl3pPr marL="674370">
              <a:spcBef>
                <a:spcPts val="0"/>
              </a:spcBef>
              <a:defRPr sz="11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36235194"/>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17" name="Picture 4" descr="2_16x9_DF12_FullDiv_Q&amp;A_no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7"/>
          <p:cNvSpPr>
            <a:spLocks noGrp="1"/>
          </p:cNvSpPr>
          <p:nvPr>
            <p:ph type="pic" sz="quarter" idx="10"/>
          </p:nvPr>
        </p:nvSpPr>
        <p:spPr>
          <a:xfrm>
            <a:off x="975640" y="1670521"/>
            <a:ext cx="1056125" cy="1056125"/>
          </a:xfrm>
        </p:spPr>
        <p:txBody>
          <a:bodyPr anchor="ctr"/>
          <a:lstStyle>
            <a:lvl1pPr marL="0" indent="0" algn="ctr">
              <a:spcBef>
                <a:spcPts val="0"/>
              </a:spcBef>
              <a:buFontTx/>
              <a:buNone/>
              <a:defRPr sz="1300"/>
            </a:lvl1pPr>
          </a:lstStyle>
          <a:p>
            <a:pPr lvl="0"/>
            <a:r>
              <a:rPr lang="en-US" noProof="0" dirty="0" smtClean="0"/>
              <a:t>Drag picture to placeholder or click icon to add</a:t>
            </a:r>
            <a:endParaRPr lang="en-US" noProof="0" dirty="0"/>
          </a:p>
        </p:txBody>
      </p:sp>
      <p:sp>
        <p:nvSpPr>
          <p:cNvPr id="6" name="Picture Placeholder 7"/>
          <p:cNvSpPr>
            <a:spLocks noGrp="1"/>
          </p:cNvSpPr>
          <p:nvPr>
            <p:ph type="pic" sz="quarter" idx="11"/>
          </p:nvPr>
        </p:nvSpPr>
        <p:spPr>
          <a:xfrm>
            <a:off x="2928254" y="1670521"/>
            <a:ext cx="1056125" cy="1056125"/>
          </a:xfrm>
        </p:spPr>
        <p:txBody>
          <a:bodyPr anchor="ctr"/>
          <a:lstStyle>
            <a:lvl1pPr marL="0" indent="0" algn="ctr">
              <a:spcBef>
                <a:spcPts val="0"/>
              </a:spcBef>
              <a:buFontTx/>
              <a:buNone/>
              <a:defRPr sz="1300"/>
            </a:lvl1pPr>
          </a:lstStyle>
          <a:p>
            <a:pPr lvl="0"/>
            <a:r>
              <a:rPr lang="en-US" noProof="0" dirty="0" smtClean="0"/>
              <a:t>Drag picture to placeholder or click icon to add</a:t>
            </a:r>
            <a:endParaRPr lang="en-US" noProof="0" dirty="0"/>
          </a:p>
        </p:txBody>
      </p:sp>
      <p:sp>
        <p:nvSpPr>
          <p:cNvPr id="7" name="Picture Placeholder 7"/>
          <p:cNvSpPr>
            <a:spLocks noGrp="1"/>
          </p:cNvSpPr>
          <p:nvPr>
            <p:ph type="pic" sz="quarter" idx="12"/>
          </p:nvPr>
        </p:nvSpPr>
        <p:spPr>
          <a:xfrm>
            <a:off x="4891089" y="1670521"/>
            <a:ext cx="1056125" cy="1056125"/>
          </a:xfrm>
        </p:spPr>
        <p:txBody>
          <a:bodyPr anchor="ctr"/>
          <a:lstStyle>
            <a:lvl1pPr marL="0" indent="0" algn="ctr">
              <a:spcBef>
                <a:spcPts val="0"/>
              </a:spcBef>
              <a:buFontTx/>
              <a:buNone/>
              <a:defRPr sz="1300"/>
            </a:lvl1pPr>
          </a:lstStyle>
          <a:p>
            <a:pPr lvl="0"/>
            <a:r>
              <a:rPr lang="en-US" noProof="0" dirty="0" smtClean="0"/>
              <a:t>Drag picture to placeholder or click icon to add</a:t>
            </a:r>
            <a:endParaRPr lang="en-US" noProof="0" dirty="0"/>
          </a:p>
        </p:txBody>
      </p:sp>
      <p:sp>
        <p:nvSpPr>
          <p:cNvPr id="8" name="Picture Placeholder 7"/>
          <p:cNvSpPr>
            <a:spLocks noGrp="1"/>
          </p:cNvSpPr>
          <p:nvPr>
            <p:ph type="pic" sz="quarter" idx="13"/>
          </p:nvPr>
        </p:nvSpPr>
        <p:spPr>
          <a:xfrm>
            <a:off x="6849625" y="1670521"/>
            <a:ext cx="1056125" cy="1056125"/>
          </a:xfrm>
        </p:spPr>
        <p:txBody>
          <a:bodyPr anchor="ctr"/>
          <a:lstStyle>
            <a:lvl1pPr marL="0" indent="0" algn="ctr">
              <a:spcBef>
                <a:spcPts val="0"/>
              </a:spcBef>
              <a:buFontTx/>
              <a:buNone/>
              <a:defRPr sz="1300"/>
            </a:lvl1pPr>
          </a:lstStyle>
          <a:p>
            <a:pPr lvl="0"/>
            <a:r>
              <a:rPr lang="en-US" noProof="0" dirty="0" smtClean="0"/>
              <a:t>Drag picture to placeholder or click icon to add</a:t>
            </a:r>
            <a:endParaRPr lang="en-US" noProof="0" dirty="0"/>
          </a:p>
        </p:txBody>
      </p:sp>
      <p:sp>
        <p:nvSpPr>
          <p:cNvPr id="9" name="Text Placeholder 13"/>
          <p:cNvSpPr>
            <a:spLocks noGrp="1"/>
          </p:cNvSpPr>
          <p:nvPr>
            <p:ph type="body" sz="quarter" idx="14"/>
          </p:nvPr>
        </p:nvSpPr>
        <p:spPr>
          <a:xfrm>
            <a:off x="553733" y="2817534"/>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0" name="Text Placeholder 15"/>
          <p:cNvSpPr>
            <a:spLocks noGrp="1"/>
          </p:cNvSpPr>
          <p:nvPr>
            <p:ph type="body" sz="quarter" idx="15"/>
          </p:nvPr>
        </p:nvSpPr>
        <p:spPr>
          <a:xfrm>
            <a:off x="552155" y="3067044"/>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1" name="Text Placeholder 13"/>
          <p:cNvSpPr>
            <a:spLocks noGrp="1"/>
          </p:cNvSpPr>
          <p:nvPr>
            <p:ph type="body" sz="quarter" idx="16"/>
          </p:nvPr>
        </p:nvSpPr>
        <p:spPr>
          <a:xfrm>
            <a:off x="2506347" y="2817534"/>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2" name="Text Placeholder 15"/>
          <p:cNvSpPr>
            <a:spLocks noGrp="1"/>
          </p:cNvSpPr>
          <p:nvPr>
            <p:ph type="body" sz="quarter" idx="17"/>
          </p:nvPr>
        </p:nvSpPr>
        <p:spPr>
          <a:xfrm>
            <a:off x="2504769" y="3067044"/>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3" name="Text Placeholder 13"/>
          <p:cNvSpPr>
            <a:spLocks noGrp="1"/>
          </p:cNvSpPr>
          <p:nvPr>
            <p:ph type="body" sz="quarter" idx="18"/>
          </p:nvPr>
        </p:nvSpPr>
        <p:spPr>
          <a:xfrm>
            <a:off x="4469182" y="2817534"/>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4" name="Text Placeholder 13"/>
          <p:cNvSpPr>
            <a:spLocks noGrp="1"/>
          </p:cNvSpPr>
          <p:nvPr>
            <p:ph type="body" sz="quarter" idx="19"/>
          </p:nvPr>
        </p:nvSpPr>
        <p:spPr>
          <a:xfrm>
            <a:off x="6427718" y="2817534"/>
            <a:ext cx="1899940" cy="227255"/>
          </a:xfrm>
          <a:effectLst>
            <a:outerShdw blurRad="50800" dist="38100" dir="2700000">
              <a:srgbClr val="000000">
                <a:alpha val="43000"/>
              </a:srgbClr>
            </a:outerShdw>
          </a:effectLst>
        </p:spPr>
        <p:txBody>
          <a:bodyPr anchor="ctr"/>
          <a:lstStyle>
            <a:lvl1pPr marL="0" indent="0" algn="ctr">
              <a:lnSpc>
                <a:spcPct val="100000"/>
              </a:lnSpc>
              <a:spcBef>
                <a:spcPts val="0"/>
              </a:spcBef>
              <a:buFontTx/>
              <a:buNone/>
              <a:defRPr sz="1100" b="1" i="0" baseline="0">
                <a:solidFill>
                  <a:schemeClr val="bg1"/>
                </a:solidFill>
              </a:defRPr>
            </a:lvl1pPr>
          </a:lstStyle>
          <a:p>
            <a:pPr lvl="0"/>
            <a:r>
              <a:rPr lang="en-US" smtClean="0"/>
              <a:t>Click to edit Master text styles</a:t>
            </a:r>
          </a:p>
        </p:txBody>
      </p:sp>
      <p:sp>
        <p:nvSpPr>
          <p:cNvPr id="15" name="Text Placeholder 15"/>
          <p:cNvSpPr>
            <a:spLocks noGrp="1"/>
          </p:cNvSpPr>
          <p:nvPr>
            <p:ph type="body" sz="quarter" idx="20"/>
          </p:nvPr>
        </p:nvSpPr>
        <p:spPr>
          <a:xfrm>
            <a:off x="4467604" y="3067044"/>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
        <p:nvSpPr>
          <p:cNvPr id="16" name="Text Placeholder 15"/>
          <p:cNvSpPr>
            <a:spLocks noGrp="1"/>
          </p:cNvSpPr>
          <p:nvPr>
            <p:ph type="body" sz="quarter" idx="21"/>
          </p:nvPr>
        </p:nvSpPr>
        <p:spPr>
          <a:xfrm>
            <a:off x="6426140" y="3067044"/>
            <a:ext cx="1903095" cy="566851"/>
          </a:xfrm>
        </p:spPr>
        <p:txBody>
          <a:bodyPr/>
          <a:lstStyle>
            <a:lvl1pPr marL="0" indent="0" algn="ctr">
              <a:lnSpc>
                <a:spcPct val="100000"/>
              </a:lnSpc>
              <a:spcBef>
                <a:spcPts val="0"/>
              </a:spcBef>
              <a:buFontTx/>
              <a:buNone/>
              <a:defRPr sz="1000" i="1">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63464465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511969" y="114102"/>
            <a:ext cx="8230196" cy="64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1639" tIns="40819" rIns="81639" bIns="40819" numCol="1" anchor="ctr" anchorCtr="0" compatLnSpc="1">
            <a:prstTxWarp prst="textNoShape">
              <a:avLst/>
            </a:prstTxWarp>
          </a:bodyPr>
          <a:lstStyle/>
          <a:p>
            <a:pPr lvl="0"/>
            <a:r>
              <a:rPr lang="en-US" smtClean="0"/>
              <a:t>Click to edit Master title style</a:t>
            </a:r>
            <a:endParaRPr lang="en-US"/>
          </a:p>
        </p:txBody>
      </p:sp>
      <p:sp>
        <p:nvSpPr>
          <p:cNvPr id="1027" name="Rectangle 4"/>
          <p:cNvSpPr>
            <a:spLocks noGrp="1" noChangeArrowheads="1"/>
          </p:cNvSpPr>
          <p:nvPr>
            <p:ph type="body" idx="1"/>
          </p:nvPr>
        </p:nvSpPr>
        <p:spPr bwMode="auto">
          <a:xfrm>
            <a:off x="509984" y="871140"/>
            <a:ext cx="817661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24538" tIns="62269" rIns="124538" bIns="6226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28" name="Picture 6" descr="2_16x9_DF12_bottom4.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4358680"/>
            <a:ext cx="9144000" cy="78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xmlns:p14="http://schemas.microsoft.com/office/powerpoint/2010/main">
    <p:fade/>
  </p:transition>
  <p:txStyles>
    <p:titleStyle>
      <a:lvl1pPr algn="l" rtl="0" eaLnBrk="1" fontAlgn="base" hangingPunct="1">
        <a:spcBef>
          <a:spcPct val="0"/>
        </a:spcBef>
        <a:spcAft>
          <a:spcPct val="0"/>
        </a:spcAft>
        <a:defRPr sz="2500" b="1">
          <a:solidFill>
            <a:schemeClr val="tx2"/>
          </a:solidFill>
          <a:latin typeface="+mj-lt"/>
          <a:ea typeface="ＭＳ Ｐゴシック" pitchFamily="-112" charset="-128"/>
          <a:cs typeface="ＭＳ Ｐゴシック" pitchFamily="-112" charset="-128"/>
        </a:defRPr>
      </a:lvl1pPr>
      <a:lvl2pPr algn="l" rtl="0" eaLnBrk="1" fontAlgn="base" hangingPunct="1">
        <a:spcBef>
          <a:spcPct val="0"/>
        </a:spcBef>
        <a:spcAft>
          <a:spcPct val="0"/>
        </a:spcAft>
        <a:defRPr sz="2500" b="1">
          <a:solidFill>
            <a:schemeClr val="tx2"/>
          </a:solidFill>
          <a:latin typeface="Arial" pitchFamily="-112" charset="0"/>
          <a:ea typeface="ＭＳ Ｐゴシック" pitchFamily="-112" charset="-128"/>
          <a:cs typeface="ＭＳ Ｐゴシック" pitchFamily="-112" charset="-128"/>
        </a:defRPr>
      </a:lvl2pPr>
      <a:lvl3pPr algn="l" rtl="0" eaLnBrk="1" fontAlgn="base" hangingPunct="1">
        <a:spcBef>
          <a:spcPct val="0"/>
        </a:spcBef>
        <a:spcAft>
          <a:spcPct val="0"/>
        </a:spcAft>
        <a:defRPr sz="2500" b="1">
          <a:solidFill>
            <a:schemeClr val="tx2"/>
          </a:solidFill>
          <a:latin typeface="Arial" pitchFamily="-112" charset="0"/>
          <a:ea typeface="ＭＳ Ｐゴシック" pitchFamily="-112" charset="-128"/>
          <a:cs typeface="ＭＳ Ｐゴシック" pitchFamily="-112" charset="-128"/>
        </a:defRPr>
      </a:lvl3pPr>
      <a:lvl4pPr algn="l" rtl="0" eaLnBrk="1" fontAlgn="base" hangingPunct="1">
        <a:spcBef>
          <a:spcPct val="0"/>
        </a:spcBef>
        <a:spcAft>
          <a:spcPct val="0"/>
        </a:spcAft>
        <a:defRPr sz="2500" b="1">
          <a:solidFill>
            <a:schemeClr val="tx2"/>
          </a:solidFill>
          <a:latin typeface="Arial" pitchFamily="-112" charset="0"/>
          <a:ea typeface="ＭＳ Ｐゴシック" pitchFamily="-112" charset="-128"/>
          <a:cs typeface="ＭＳ Ｐゴシック" pitchFamily="-112" charset="-128"/>
        </a:defRPr>
      </a:lvl4pPr>
      <a:lvl5pPr algn="l" rtl="0" eaLnBrk="1" fontAlgn="base" hangingPunct="1">
        <a:spcBef>
          <a:spcPct val="0"/>
        </a:spcBef>
        <a:spcAft>
          <a:spcPct val="0"/>
        </a:spcAft>
        <a:defRPr sz="2500" b="1">
          <a:solidFill>
            <a:schemeClr val="tx2"/>
          </a:solidFill>
          <a:latin typeface="Arial" pitchFamily="-112" charset="0"/>
          <a:ea typeface="ＭＳ Ｐゴシック" pitchFamily="-112" charset="-128"/>
          <a:cs typeface="ＭＳ Ｐゴシック" pitchFamily="-112" charset="-128"/>
        </a:defRPr>
      </a:lvl5pPr>
      <a:lvl6pPr marL="408194" algn="l" rtl="0" eaLnBrk="1" fontAlgn="base" hangingPunct="1">
        <a:spcBef>
          <a:spcPct val="0"/>
        </a:spcBef>
        <a:spcAft>
          <a:spcPct val="0"/>
        </a:spcAft>
        <a:defRPr sz="2500" b="1">
          <a:solidFill>
            <a:schemeClr val="tx2"/>
          </a:solidFill>
          <a:latin typeface="Arial" pitchFamily="-112" charset="0"/>
        </a:defRPr>
      </a:lvl6pPr>
      <a:lvl7pPr marL="816388" algn="l" rtl="0" eaLnBrk="1" fontAlgn="base" hangingPunct="1">
        <a:spcBef>
          <a:spcPct val="0"/>
        </a:spcBef>
        <a:spcAft>
          <a:spcPct val="0"/>
        </a:spcAft>
        <a:defRPr sz="2500" b="1">
          <a:solidFill>
            <a:schemeClr val="tx2"/>
          </a:solidFill>
          <a:latin typeface="Arial" pitchFamily="-112" charset="0"/>
        </a:defRPr>
      </a:lvl7pPr>
      <a:lvl8pPr marL="1224582" algn="l" rtl="0" eaLnBrk="1" fontAlgn="base" hangingPunct="1">
        <a:spcBef>
          <a:spcPct val="0"/>
        </a:spcBef>
        <a:spcAft>
          <a:spcPct val="0"/>
        </a:spcAft>
        <a:defRPr sz="2500" b="1">
          <a:solidFill>
            <a:schemeClr val="tx2"/>
          </a:solidFill>
          <a:latin typeface="Arial" pitchFamily="-112" charset="0"/>
        </a:defRPr>
      </a:lvl8pPr>
      <a:lvl9pPr marL="1632776" algn="l" rtl="0" eaLnBrk="1" fontAlgn="base" hangingPunct="1">
        <a:spcBef>
          <a:spcPct val="0"/>
        </a:spcBef>
        <a:spcAft>
          <a:spcPct val="0"/>
        </a:spcAft>
        <a:defRPr sz="2500" b="1">
          <a:solidFill>
            <a:schemeClr val="tx2"/>
          </a:solidFill>
          <a:latin typeface="Arial" pitchFamily="-112" charset="0"/>
        </a:defRPr>
      </a:lvl9pPr>
    </p:titleStyle>
    <p:bodyStyle>
      <a:lvl1pPr marL="214313" indent="-214313" algn="l" rtl="0" eaLnBrk="1" fontAlgn="base" hangingPunct="1">
        <a:lnSpc>
          <a:spcPct val="120000"/>
        </a:lnSpc>
        <a:spcBef>
          <a:spcPct val="20000"/>
        </a:spcBef>
        <a:spcAft>
          <a:spcPct val="0"/>
        </a:spcAft>
        <a:buClr>
          <a:schemeClr val="bg2"/>
        </a:buClr>
        <a:defRPr sz="2100">
          <a:solidFill>
            <a:schemeClr val="tx1"/>
          </a:solidFill>
          <a:latin typeface="+mn-lt"/>
          <a:ea typeface="ＭＳ Ｐゴシック" pitchFamily="-112" charset="-128"/>
          <a:cs typeface="ＭＳ Ｐゴシック" pitchFamily="-112" charset="-128"/>
        </a:defRPr>
      </a:lvl1pPr>
      <a:lvl2pPr marL="662781" indent="-254993" algn="l" rtl="0" eaLnBrk="1" fontAlgn="base" hangingPunct="1">
        <a:lnSpc>
          <a:spcPct val="120000"/>
        </a:lnSpc>
        <a:spcBef>
          <a:spcPct val="20000"/>
        </a:spcBef>
        <a:spcAft>
          <a:spcPct val="0"/>
        </a:spcAft>
        <a:buClr>
          <a:schemeClr val="tx1"/>
        </a:buClr>
        <a:buFont typeface="Wingdings" charset="0"/>
        <a:buChar char="§"/>
        <a:defRPr sz="1800">
          <a:solidFill>
            <a:srgbClr val="333333"/>
          </a:solidFill>
          <a:latin typeface="+mn-lt"/>
          <a:ea typeface="ＭＳ Ｐゴシック" pitchFamily="-112" charset="-128"/>
        </a:defRPr>
      </a:lvl2pPr>
      <a:lvl3pPr marL="1019969" indent="-203399" algn="l" rtl="0" eaLnBrk="1" fontAlgn="base" hangingPunct="1">
        <a:lnSpc>
          <a:spcPct val="120000"/>
        </a:lnSpc>
        <a:spcBef>
          <a:spcPct val="20000"/>
        </a:spcBef>
        <a:spcAft>
          <a:spcPct val="0"/>
        </a:spcAft>
        <a:buClr>
          <a:schemeClr val="bg2"/>
        </a:buClr>
        <a:buChar char="•"/>
        <a:defRPr sz="1500">
          <a:solidFill>
            <a:schemeClr val="bg2"/>
          </a:solidFill>
          <a:latin typeface="+mn-lt"/>
          <a:ea typeface="ヒラギノ角ゴ Pro W3" pitchFamily="-112" charset="-128"/>
          <a:cs typeface="ヒラギノ角ゴ Pro W3" pitchFamily="-112" charset="-128"/>
        </a:defRPr>
      </a:lvl3pPr>
      <a:lvl4pPr marL="1427758" indent="-203399" algn="l" rtl="0" eaLnBrk="1" fontAlgn="base" hangingPunct="1">
        <a:lnSpc>
          <a:spcPct val="120000"/>
        </a:lnSpc>
        <a:spcBef>
          <a:spcPct val="20000"/>
        </a:spcBef>
        <a:spcAft>
          <a:spcPct val="0"/>
        </a:spcAft>
        <a:buClr>
          <a:schemeClr val="bg2"/>
        </a:buClr>
        <a:buChar char="–"/>
        <a:defRPr sz="1400">
          <a:solidFill>
            <a:schemeClr val="bg2"/>
          </a:solidFill>
          <a:latin typeface="+mn-lt"/>
          <a:ea typeface="ヒラギノ角ゴ Pro W3" pitchFamily="-112" charset="-128"/>
          <a:cs typeface="ヒラギノ角ゴ Pro W3" charset="0"/>
        </a:defRPr>
      </a:lvl4pPr>
      <a:lvl5pPr marL="1836539" indent="-203399" algn="l" rtl="0" eaLnBrk="1" fontAlgn="base" hangingPunct="1">
        <a:lnSpc>
          <a:spcPct val="120000"/>
        </a:lnSpc>
        <a:spcBef>
          <a:spcPct val="20000"/>
        </a:spcBef>
        <a:spcAft>
          <a:spcPct val="0"/>
        </a:spcAft>
        <a:buClr>
          <a:schemeClr val="bg2"/>
        </a:buClr>
        <a:buChar char="»"/>
        <a:defRPr sz="1400">
          <a:solidFill>
            <a:schemeClr val="bg2"/>
          </a:solidFill>
          <a:latin typeface="+mn-lt"/>
          <a:ea typeface="ヒラギノ角ゴ Pro W3" pitchFamily="-112" charset="-128"/>
          <a:cs typeface="ヒラギノ角ゴ Pro W3" charset="0"/>
        </a:defRPr>
      </a:lvl5pPr>
      <a:lvl6pPr marL="2245066" indent="-204097" algn="l" rtl="0" eaLnBrk="1" fontAlgn="base" hangingPunct="1">
        <a:lnSpc>
          <a:spcPct val="120000"/>
        </a:lnSpc>
        <a:spcBef>
          <a:spcPct val="20000"/>
        </a:spcBef>
        <a:spcAft>
          <a:spcPct val="0"/>
        </a:spcAft>
        <a:buClr>
          <a:schemeClr val="bg2"/>
        </a:buClr>
        <a:buChar char="»"/>
        <a:defRPr sz="1400">
          <a:solidFill>
            <a:schemeClr val="bg2"/>
          </a:solidFill>
          <a:latin typeface="+mn-lt"/>
          <a:ea typeface="ＭＳ Ｐゴシック" pitchFamily="-112" charset="-128"/>
        </a:defRPr>
      </a:lvl6pPr>
      <a:lvl7pPr marL="2653260" indent="-204097" algn="l" rtl="0" eaLnBrk="1" fontAlgn="base" hangingPunct="1">
        <a:lnSpc>
          <a:spcPct val="120000"/>
        </a:lnSpc>
        <a:spcBef>
          <a:spcPct val="20000"/>
        </a:spcBef>
        <a:spcAft>
          <a:spcPct val="0"/>
        </a:spcAft>
        <a:buClr>
          <a:schemeClr val="bg2"/>
        </a:buClr>
        <a:buChar char="»"/>
        <a:defRPr sz="1400">
          <a:solidFill>
            <a:schemeClr val="bg2"/>
          </a:solidFill>
          <a:latin typeface="+mn-lt"/>
          <a:ea typeface="ＭＳ Ｐゴシック" pitchFamily="-112" charset="-128"/>
        </a:defRPr>
      </a:lvl7pPr>
      <a:lvl8pPr marL="3061454" indent="-204097" algn="l" rtl="0" eaLnBrk="1" fontAlgn="base" hangingPunct="1">
        <a:lnSpc>
          <a:spcPct val="120000"/>
        </a:lnSpc>
        <a:spcBef>
          <a:spcPct val="20000"/>
        </a:spcBef>
        <a:spcAft>
          <a:spcPct val="0"/>
        </a:spcAft>
        <a:buClr>
          <a:schemeClr val="bg2"/>
        </a:buClr>
        <a:buChar char="»"/>
        <a:defRPr sz="1400">
          <a:solidFill>
            <a:schemeClr val="bg2"/>
          </a:solidFill>
          <a:latin typeface="+mn-lt"/>
          <a:ea typeface="ＭＳ Ｐゴシック" pitchFamily="-112" charset="-128"/>
        </a:defRPr>
      </a:lvl8pPr>
      <a:lvl9pPr marL="3469648" indent="-204097" algn="l" rtl="0" eaLnBrk="1" fontAlgn="base" hangingPunct="1">
        <a:lnSpc>
          <a:spcPct val="120000"/>
        </a:lnSpc>
        <a:spcBef>
          <a:spcPct val="20000"/>
        </a:spcBef>
        <a:spcAft>
          <a:spcPct val="0"/>
        </a:spcAft>
        <a:buClr>
          <a:schemeClr val="bg2"/>
        </a:buClr>
        <a:buChar char="»"/>
        <a:defRPr sz="1400">
          <a:solidFill>
            <a:schemeClr val="bg2"/>
          </a:solidFill>
          <a:latin typeface="+mn-lt"/>
          <a:ea typeface="ＭＳ Ｐゴシック" pitchFamily="-112" charset="-128"/>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nthornt/Dreamforce-2012---TDD-Session" TargetMode="External"/><Relationship Id="rId4" Type="http://schemas.openxmlformats.org/officeDocument/2006/relationships/hyperlink" Target="http://bit.ly/U9dKa8" TargetMode="External"/><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8400" y="910908"/>
            <a:ext cx="7157569" cy="923131"/>
          </a:xfrm>
        </p:spPr>
        <p:txBody>
          <a:bodyPr/>
          <a:lstStyle/>
          <a:p>
            <a:r>
              <a:rPr lang="en-US" dirty="0"/>
              <a:t>Test-Driven Development </a:t>
            </a:r>
            <a:r>
              <a:rPr lang="en-US" dirty="0" smtClean="0"/>
              <a:t>Fundamentals on </a:t>
            </a:r>
            <a:r>
              <a:rPr lang="en-US" dirty="0"/>
              <a:t>Force.com:</a:t>
            </a:r>
            <a:br>
              <a:rPr lang="en-US" dirty="0"/>
            </a:br>
            <a:r>
              <a:rPr lang="en-US" dirty="0"/>
              <a:t>Step-by-Step Bowling </a:t>
            </a:r>
            <a:r>
              <a:rPr lang="en-US" dirty="0" smtClean="0"/>
              <a:t>Kata</a:t>
            </a:r>
            <a:endParaRPr lang="en-US" dirty="0"/>
          </a:p>
        </p:txBody>
      </p:sp>
      <p:sp>
        <p:nvSpPr>
          <p:cNvPr id="3" name="Subtitle 2"/>
          <p:cNvSpPr>
            <a:spLocks noGrp="1"/>
          </p:cNvSpPr>
          <p:nvPr>
            <p:ph type="subTitle" idx="1"/>
          </p:nvPr>
        </p:nvSpPr>
        <p:spPr>
          <a:xfrm>
            <a:off x="1134623" y="1876604"/>
            <a:ext cx="7199791" cy="384095"/>
          </a:xfrm>
        </p:spPr>
        <p:txBody>
          <a:bodyPr/>
          <a:lstStyle/>
          <a:p>
            <a:r>
              <a:rPr lang="en-US" dirty="0" smtClean="0"/>
              <a:t>Developer Track</a:t>
            </a:r>
            <a:endParaRPr lang="en-US" dirty="0"/>
          </a:p>
        </p:txBody>
      </p:sp>
      <p:sp>
        <p:nvSpPr>
          <p:cNvPr id="4" name="Text Placeholder 3"/>
          <p:cNvSpPr>
            <a:spLocks noGrp="1"/>
          </p:cNvSpPr>
          <p:nvPr>
            <p:ph type="body" idx="10"/>
          </p:nvPr>
        </p:nvSpPr>
        <p:spPr>
          <a:xfrm>
            <a:off x="1146494" y="2468937"/>
            <a:ext cx="6956107" cy="1093413"/>
          </a:xfrm>
        </p:spPr>
        <p:txBody>
          <a:bodyPr/>
          <a:lstStyle/>
          <a:p>
            <a:r>
              <a:rPr lang="en-US" dirty="0"/>
              <a:t>Kyle Thornton, Mavens Consulting @knthornt</a:t>
            </a:r>
          </a:p>
          <a:p>
            <a:r>
              <a:rPr lang="en-US" dirty="0"/>
              <a:t>Sean Harrison, Mavens Consulting @GizmoForce</a:t>
            </a:r>
          </a:p>
          <a:p>
            <a:endParaRPr lang="en-US" dirty="0"/>
          </a:p>
        </p:txBody>
      </p:sp>
      <p:sp>
        <p:nvSpPr>
          <p:cNvPr id="7" name="Text Placeholder 3"/>
          <p:cNvSpPr txBox="1">
            <a:spLocks/>
          </p:cNvSpPr>
          <p:nvPr/>
        </p:nvSpPr>
        <p:spPr bwMode="auto">
          <a:xfrm>
            <a:off x="2453640" y="1955009"/>
            <a:ext cx="5501004" cy="45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24538" tIns="62269" rIns="124538" bIns="62269" numCol="1" anchor="t" anchorCtr="0" compatLnSpc="1">
            <a:prstTxWarp prst="textNoShape">
              <a:avLst/>
            </a:prstTxWarp>
          </a:bodyPr>
          <a:lstStyle>
            <a:lvl1pPr marL="0" indent="0" algn="l" rtl="0" eaLnBrk="1" fontAlgn="base" hangingPunct="1">
              <a:lnSpc>
                <a:spcPct val="120000"/>
              </a:lnSpc>
              <a:spcBef>
                <a:spcPts val="0"/>
              </a:spcBef>
              <a:spcAft>
                <a:spcPct val="0"/>
              </a:spcAft>
              <a:buClr>
                <a:schemeClr val="bg2"/>
              </a:buClr>
              <a:buNone/>
              <a:defRPr sz="1400" i="1" baseline="0">
                <a:solidFill>
                  <a:schemeClr val="bg1"/>
                </a:solidFill>
                <a:latin typeface="+mn-lt"/>
                <a:ea typeface="ＭＳ Ｐゴシック" pitchFamily="-112" charset="-128"/>
                <a:cs typeface="ＭＳ Ｐゴシック" pitchFamily="-112" charset="-128"/>
              </a:defRPr>
            </a:lvl1pPr>
            <a:lvl2pPr marL="408194" indent="0" algn="l" rtl="0" eaLnBrk="1" fontAlgn="base" hangingPunct="1">
              <a:lnSpc>
                <a:spcPct val="120000"/>
              </a:lnSpc>
              <a:spcBef>
                <a:spcPct val="20000"/>
              </a:spcBef>
              <a:spcAft>
                <a:spcPct val="0"/>
              </a:spcAft>
              <a:buClr>
                <a:schemeClr val="tx1"/>
              </a:buClr>
              <a:buFont typeface="Wingdings" charset="0"/>
              <a:buNone/>
              <a:defRPr sz="1600">
                <a:solidFill>
                  <a:srgbClr val="333333"/>
                </a:solidFill>
                <a:latin typeface="+mn-lt"/>
                <a:ea typeface="ＭＳ Ｐゴシック" pitchFamily="-112" charset="-128"/>
              </a:defRPr>
            </a:lvl2pPr>
            <a:lvl3pPr marL="816388" indent="0" algn="l" rtl="0" eaLnBrk="1" fontAlgn="base" hangingPunct="1">
              <a:lnSpc>
                <a:spcPct val="120000"/>
              </a:lnSpc>
              <a:spcBef>
                <a:spcPct val="20000"/>
              </a:spcBef>
              <a:spcAft>
                <a:spcPct val="0"/>
              </a:spcAft>
              <a:buClr>
                <a:schemeClr val="bg2"/>
              </a:buClr>
              <a:buNone/>
              <a:defRPr sz="1400">
                <a:solidFill>
                  <a:schemeClr val="bg2"/>
                </a:solidFill>
                <a:latin typeface="+mn-lt"/>
                <a:ea typeface="ヒラギノ角ゴ Pro W3" pitchFamily="-112" charset="-128"/>
                <a:cs typeface="ヒラギノ角ゴ Pro W3" pitchFamily="-112" charset="-128"/>
              </a:defRPr>
            </a:lvl3pPr>
            <a:lvl4pPr marL="1224582" indent="0" algn="l" rtl="0" eaLnBrk="1" fontAlgn="base" hangingPunct="1">
              <a:lnSpc>
                <a:spcPct val="120000"/>
              </a:lnSpc>
              <a:spcBef>
                <a:spcPct val="20000"/>
              </a:spcBef>
              <a:spcAft>
                <a:spcPct val="0"/>
              </a:spcAft>
              <a:buClr>
                <a:schemeClr val="bg2"/>
              </a:buClr>
              <a:buNone/>
              <a:defRPr sz="1300">
                <a:solidFill>
                  <a:schemeClr val="bg2"/>
                </a:solidFill>
                <a:latin typeface="+mn-lt"/>
                <a:ea typeface="ヒラギノ角ゴ Pro W3" pitchFamily="-112" charset="-128"/>
                <a:cs typeface="ヒラギノ角ゴ Pro W3" charset="0"/>
              </a:defRPr>
            </a:lvl4pPr>
            <a:lvl5pPr marL="1632776" indent="0" algn="l" rtl="0" eaLnBrk="1" fontAlgn="base" hangingPunct="1">
              <a:lnSpc>
                <a:spcPct val="120000"/>
              </a:lnSpc>
              <a:spcBef>
                <a:spcPct val="20000"/>
              </a:spcBef>
              <a:spcAft>
                <a:spcPct val="0"/>
              </a:spcAft>
              <a:buClr>
                <a:schemeClr val="bg2"/>
              </a:buClr>
              <a:buNone/>
              <a:defRPr sz="1300">
                <a:solidFill>
                  <a:schemeClr val="bg2"/>
                </a:solidFill>
                <a:latin typeface="+mn-lt"/>
                <a:ea typeface="ヒラギノ角ゴ Pro W3" pitchFamily="-112" charset="-128"/>
                <a:cs typeface="ヒラギノ角ゴ Pro W3" charset="0"/>
              </a:defRPr>
            </a:lvl5pPr>
            <a:lvl6pPr marL="2040969" indent="0" algn="l" rtl="0" eaLnBrk="1" fontAlgn="base" hangingPunct="1">
              <a:lnSpc>
                <a:spcPct val="120000"/>
              </a:lnSpc>
              <a:spcBef>
                <a:spcPct val="20000"/>
              </a:spcBef>
              <a:spcAft>
                <a:spcPct val="0"/>
              </a:spcAft>
              <a:buClr>
                <a:schemeClr val="bg2"/>
              </a:buClr>
              <a:buNone/>
              <a:defRPr sz="1300">
                <a:solidFill>
                  <a:schemeClr val="bg2"/>
                </a:solidFill>
                <a:latin typeface="+mn-lt"/>
                <a:ea typeface="ＭＳ Ｐゴシック" pitchFamily="-112" charset="-128"/>
              </a:defRPr>
            </a:lvl6pPr>
            <a:lvl7pPr marL="2449163" indent="0" algn="l" rtl="0" eaLnBrk="1" fontAlgn="base" hangingPunct="1">
              <a:lnSpc>
                <a:spcPct val="120000"/>
              </a:lnSpc>
              <a:spcBef>
                <a:spcPct val="20000"/>
              </a:spcBef>
              <a:spcAft>
                <a:spcPct val="0"/>
              </a:spcAft>
              <a:buClr>
                <a:schemeClr val="bg2"/>
              </a:buClr>
              <a:buNone/>
              <a:defRPr sz="1300">
                <a:solidFill>
                  <a:schemeClr val="bg2"/>
                </a:solidFill>
                <a:latin typeface="+mn-lt"/>
                <a:ea typeface="ＭＳ Ｐゴシック" pitchFamily="-112" charset="-128"/>
              </a:defRPr>
            </a:lvl7pPr>
            <a:lvl8pPr marL="2857357" indent="0" algn="l" rtl="0" eaLnBrk="1" fontAlgn="base" hangingPunct="1">
              <a:lnSpc>
                <a:spcPct val="120000"/>
              </a:lnSpc>
              <a:spcBef>
                <a:spcPct val="20000"/>
              </a:spcBef>
              <a:spcAft>
                <a:spcPct val="0"/>
              </a:spcAft>
              <a:buClr>
                <a:schemeClr val="bg2"/>
              </a:buClr>
              <a:buNone/>
              <a:defRPr sz="1300">
                <a:solidFill>
                  <a:schemeClr val="bg2"/>
                </a:solidFill>
                <a:latin typeface="+mn-lt"/>
                <a:ea typeface="ＭＳ Ｐゴシック" pitchFamily="-112" charset="-128"/>
              </a:defRPr>
            </a:lvl8pPr>
            <a:lvl9pPr marL="3265551" indent="0" algn="l" rtl="0" eaLnBrk="1" fontAlgn="base" hangingPunct="1">
              <a:lnSpc>
                <a:spcPct val="120000"/>
              </a:lnSpc>
              <a:spcBef>
                <a:spcPct val="20000"/>
              </a:spcBef>
              <a:spcAft>
                <a:spcPct val="0"/>
              </a:spcAft>
              <a:buClr>
                <a:schemeClr val="bg2"/>
              </a:buClr>
              <a:buNone/>
              <a:defRPr sz="1300">
                <a:solidFill>
                  <a:schemeClr val="bg2"/>
                </a:solidFill>
                <a:latin typeface="+mn-lt"/>
                <a:ea typeface="ＭＳ Ｐゴシック" pitchFamily="-112" charset="-128"/>
              </a:defRPr>
            </a:lvl9pPr>
          </a:lstStyle>
          <a:p>
            <a:endParaRPr lang="en-US" dirty="0"/>
          </a:p>
        </p:txBody>
      </p:sp>
    </p:spTree>
    <p:extLst>
      <p:ext uri="{BB962C8B-B14F-4D97-AF65-F5344CB8AC3E}">
        <p14:creationId xmlns:p14="http://schemas.microsoft.com/office/powerpoint/2010/main" val="41302160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3" name="Content Placeholder 2"/>
          <p:cNvSpPr>
            <a:spLocks noGrp="1"/>
          </p:cNvSpPr>
          <p:nvPr>
            <p:ph idx="1"/>
          </p:nvPr>
        </p:nvSpPr>
        <p:spPr>
          <a:xfrm>
            <a:off x="79380" y="421978"/>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a:t>
            </a:r>
            <a:r>
              <a:rPr lang="en-US" sz="1000" b="1" dirty="0" smtClean="0">
                <a:solidFill>
                  <a:srgbClr val="FF0000"/>
                </a:solidFill>
              </a:rPr>
              <a:t>Game</a:t>
            </a:r>
            <a:r>
              <a:rPr lang="en-US" sz="1000" dirty="0" smtClean="0"/>
              <a:t> g = new </a:t>
            </a:r>
            <a:r>
              <a:rPr lang="en-US" sz="1000" b="1" dirty="0" smtClean="0">
                <a:solidFill>
                  <a:srgbClr val="FF0000"/>
                </a:solidFill>
              </a:rPr>
              <a:t>Game</a:t>
            </a:r>
            <a:r>
              <a:rPr lang="en-US" sz="1000" dirty="0" smtClean="0"/>
              <a:t>();</a:t>
            </a:r>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5"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3" name="Content Placeholder 2"/>
          <p:cNvSpPr txBox="1">
            <a:spLocks/>
          </p:cNvSpPr>
          <p:nvPr/>
        </p:nvSpPr>
        <p:spPr>
          <a:xfrm>
            <a:off x="4577470" y="696343"/>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smtClean="0"/>
          </a:p>
        </p:txBody>
      </p:sp>
      <p:pic>
        <p:nvPicPr>
          <p:cNvPr id="7" name="Picture 6"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8"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2410964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Game g = new </a:t>
            </a:r>
            <a:r>
              <a:rPr lang="en-US" sz="1000" dirty="0" smtClean="0">
                <a:solidFill>
                  <a:srgbClr val="000000"/>
                </a:solidFill>
              </a:rPr>
              <a:t>Game</a:t>
            </a:r>
            <a:r>
              <a:rPr lang="en-US" sz="1000" dirty="0" smtClean="0"/>
              <a:t>();</a:t>
            </a:r>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00" dirty="0" smtClean="0"/>
              <a:t>public with sharing class Game {</a:t>
            </a:r>
          </a:p>
          <a:p>
            <a:pPr marL="0" indent="0">
              <a:spcBef>
                <a:spcPts val="0"/>
              </a:spcBef>
              <a:buNone/>
            </a:pPr>
            <a:endParaRPr lang="en-US" sz="1000" dirty="0" smtClean="0"/>
          </a:p>
          <a:p>
            <a:pPr marL="0" indent="0">
              <a:spcBef>
                <a:spcPts val="0"/>
              </a:spcBef>
              <a:buNone/>
            </a:pPr>
            <a:r>
              <a:rPr lang="en-US" sz="1000" dirty="0" smtClean="0"/>
              <a:t>}</a:t>
            </a:r>
            <a:endParaRPr lang="en-US" sz="10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0"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19810741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Game g = new </a:t>
            </a:r>
            <a:r>
              <a:rPr lang="en-US" sz="1000" dirty="0" smtClean="0">
                <a:solidFill>
                  <a:srgbClr val="000000"/>
                </a:solidFill>
              </a:rPr>
              <a:t>Game</a:t>
            </a:r>
            <a:r>
              <a:rPr lang="en-US" sz="1000" dirty="0" smtClean="0"/>
              <a:t>();</a:t>
            </a:r>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00" dirty="0" smtClean="0"/>
              <a:t>public with sharing class Game {</a:t>
            </a:r>
          </a:p>
          <a:p>
            <a:pPr marL="0" indent="0">
              <a:spcBef>
                <a:spcPts val="0"/>
              </a:spcBef>
              <a:buNone/>
            </a:pPr>
            <a:endParaRPr lang="en-US" sz="1000" dirty="0" smtClean="0"/>
          </a:p>
          <a:p>
            <a:pPr marL="0" indent="0">
              <a:spcBef>
                <a:spcPts val="0"/>
              </a:spcBef>
              <a:buNone/>
            </a:pPr>
            <a:r>
              <a:rPr lang="en-US" sz="1000" dirty="0" smtClean="0"/>
              <a:t>}</a:t>
            </a:r>
            <a:endParaRPr lang="en-US" sz="10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7"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4213650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21978"/>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Game g = new </a:t>
            </a:r>
            <a:r>
              <a:rPr lang="en-US" sz="1000" dirty="0" smtClean="0">
                <a:solidFill>
                  <a:srgbClr val="000000"/>
                </a:solidFill>
              </a:rPr>
              <a:t>Game</a:t>
            </a:r>
            <a:r>
              <a:rPr lang="en-US" sz="1000" dirty="0" smtClean="0"/>
              <a:t>();</a:t>
            </a:r>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a:t>
            </a:r>
            <a:endParaRPr lang="en-US" sz="1000" dirty="0"/>
          </a:p>
        </p:txBody>
      </p:sp>
      <p:sp>
        <p:nvSpPr>
          <p:cNvPr id="10"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8" name="Picture 7"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96517"/>
            <a:ext cx="867664" cy="852170"/>
          </a:xfrm>
          <a:prstGeom prst="rect">
            <a:avLst/>
          </a:prstGeom>
        </p:spPr>
      </p:pic>
      <p:pic>
        <p:nvPicPr>
          <p:cNvPr id="13" name="Picture 12" descr="yellow-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pic>
        <p:nvPicPr>
          <p:cNvPr id="14" name="Picture 13"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4965022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Game g = new </a:t>
            </a:r>
            <a:r>
              <a:rPr lang="en-US" sz="1000" dirty="0" smtClean="0">
                <a:solidFill>
                  <a:srgbClr val="000000"/>
                </a:solidFill>
              </a:rPr>
              <a:t>Game</a:t>
            </a:r>
            <a:r>
              <a:rPr lang="en-US" sz="1000" dirty="0" smtClean="0"/>
              <a:t>();</a:t>
            </a:r>
          </a:p>
          <a:p>
            <a:pPr marL="0" indent="0">
              <a:lnSpc>
                <a:spcPts val="1100"/>
              </a:lnSpc>
              <a:spcBef>
                <a:spcPts val="0"/>
              </a:spcBef>
              <a:buNone/>
            </a:pPr>
            <a:r>
              <a:rPr lang="en-US" sz="1000" dirty="0" smtClean="0"/>
              <a:t>        </a:t>
            </a:r>
            <a:r>
              <a:rPr lang="nl-NL" sz="1000" dirty="0" smtClean="0"/>
              <a:t>for (Integer i=0; i&lt;20; i++ ) {</a:t>
            </a:r>
          </a:p>
          <a:p>
            <a:pPr marL="0" indent="0">
              <a:lnSpc>
                <a:spcPts val="1100"/>
              </a:lnSpc>
              <a:spcBef>
                <a:spcPts val="0"/>
              </a:spcBef>
              <a:buNone/>
            </a:pPr>
            <a:r>
              <a:rPr lang="nl-NL" sz="1000" dirty="0" smtClean="0"/>
              <a:t>            g.</a:t>
            </a:r>
            <a:r>
              <a:rPr lang="nl-NL" sz="1000" b="1" dirty="0" smtClean="0">
                <a:solidFill>
                  <a:srgbClr val="FF0000"/>
                </a:solidFill>
              </a:rPr>
              <a:t>roll</a:t>
            </a:r>
            <a:r>
              <a:rPr lang="nl-NL" sz="1000" dirty="0" smtClean="0"/>
              <a:t>(0);</a:t>
            </a:r>
          </a:p>
          <a:p>
            <a:pPr marL="0" indent="0">
              <a:lnSpc>
                <a:spcPts val="1100"/>
              </a:lnSpc>
              <a:spcBef>
                <a:spcPts val="0"/>
              </a:spcBef>
              <a:buNone/>
            </a:pPr>
            <a:r>
              <a:rPr lang="nl-NL" sz="1000" dirty="0" smtClean="0"/>
              <a:t>        }</a:t>
            </a:r>
            <a:endParaRPr lang="en-US" sz="1000" dirty="0" smtClean="0"/>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a:t>
            </a:r>
            <a:endParaRPr lang="en-US" sz="10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7"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2908054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t>@isTest</a:t>
            </a:r>
          </a:p>
          <a:p>
            <a:pPr marL="0" indent="0">
              <a:lnSpc>
                <a:spcPts val="1100"/>
              </a:lnSpc>
              <a:spcBef>
                <a:spcPts val="0"/>
              </a:spcBef>
              <a:buNone/>
            </a:pPr>
            <a:r>
              <a:rPr lang="en-US" sz="1000" dirty="0" smtClean="0"/>
              <a:t>private class BowlingGameTest {</a:t>
            </a:r>
          </a:p>
          <a:p>
            <a:pPr marL="0" indent="0">
              <a:lnSpc>
                <a:spcPts val="1100"/>
              </a:lnSpc>
              <a:spcBef>
                <a:spcPts val="0"/>
              </a:spcBef>
              <a:buNone/>
            </a:pPr>
            <a:endParaRPr lang="en-US" sz="1000" dirty="0" smtClean="0"/>
          </a:p>
          <a:p>
            <a:pPr marL="0" indent="0">
              <a:lnSpc>
                <a:spcPts val="1100"/>
              </a:lnSpc>
              <a:spcBef>
                <a:spcPts val="0"/>
              </a:spcBef>
              <a:buNone/>
            </a:pPr>
            <a:r>
              <a:rPr lang="en-US" sz="1000" dirty="0" smtClean="0"/>
              <a:t>    static testMethod void testGutterGame() {</a:t>
            </a:r>
          </a:p>
          <a:p>
            <a:pPr marL="0" indent="0">
              <a:lnSpc>
                <a:spcPts val="1100"/>
              </a:lnSpc>
              <a:spcBef>
                <a:spcPts val="0"/>
              </a:spcBef>
              <a:buNone/>
            </a:pPr>
            <a:r>
              <a:rPr lang="en-US" sz="1000" dirty="0" smtClean="0"/>
              <a:t>        Game g = new </a:t>
            </a:r>
            <a:r>
              <a:rPr lang="en-US" sz="1000" dirty="0" smtClean="0">
                <a:solidFill>
                  <a:srgbClr val="000000"/>
                </a:solidFill>
              </a:rPr>
              <a:t>Game</a:t>
            </a:r>
            <a:r>
              <a:rPr lang="en-US" sz="1000" dirty="0" smtClean="0"/>
              <a:t>();</a:t>
            </a:r>
          </a:p>
          <a:p>
            <a:pPr marL="0" indent="0">
              <a:lnSpc>
                <a:spcPts val="1100"/>
              </a:lnSpc>
              <a:spcBef>
                <a:spcPts val="0"/>
              </a:spcBef>
              <a:buNone/>
            </a:pPr>
            <a:r>
              <a:rPr lang="en-US" sz="1000" dirty="0" smtClean="0"/>
              <a:t>        </a:t>
            </a:r>
            <a:r>
              <a:rPr lang="nl-NL" sz="1000" dirty="0" smtClean="0"/>
              <a:t>for (Integer i=0; i&lt;20; i++ ) {</a:t>
            </a:r>
          </a:p>
          <a:p>
            <a:pPr marL="0" indent="0">
              <a:lnSpc>
                <a:spcPts val="1100"/>
              </a:lnSpc>
              <a:spcBef>
                <a:spcPts val="0"/>
              </a:spcBef>
              <a:buNone/>
            </a:pPr>
            <a:r>
              <a:rPr lang="nl-NL" sz="1000" dirty="0" smtClean="0"/>
              <a:t>            g.roll(0);</a:t>
            </a:r>
          </a:p>
          <a:p>
            <a:pPr marL="0" indent="0">
              <a:lnSpc>
                <a:spcPts val="1100"/>
              </a:lnSpc>
              <a:spcBef>
                <a:spcPts val="0"/>
              </a:spcBef>
              <a:buNone/>
            </a:pPr>
            <a:r>
              <a:rPr lang="nl-NL" sz="1000" dirty="0" smtClean="0"/>
              <a:t>        }</a:t>
            </a:r>
            <a:endParaRPr lang="en-US" sz="1000" dirty="0" smtClean="0"/>
          </a:p>
          <a:p>
            <a:pPr marL="0" indent="0">
              <a:lnSpc>
                <a:spcPts val="1100"/>
              </a:lnSpc>
              <a:spcBef>
                <a:spcPts val="0"/>
              </a:spcBef>
              <a:buNone/>
            </a:pPr>
            <a:r>
              <a:rPr lang="en-US" sz="1000" dirty="0"/>
              <a:t> </a:t>
            </a:r>
            <a:r>
              <a:rPr lang="en-US" sz="1000" dirty="0" smtClean="0"/>
              <a:t>   }</a:t>
            </a:r>
          </a:p>
          <a:p>
            <a:pPr marL="0" indent="0">
              <a:lnSpc>
                <a:spcPts val="1100"/>
              </a:lnSpc>
              <a:spcBef>
                <a:spcPts val="0"/>
              </a:spcBef>
              <a:buNone/>
            </a:pPr>
            <a:r>
              <a:rPr lang="en-US" sz="1000" dirty="0" smtClean="0"/>
              <a:t>}</a:t>
            </a:r>
            <a:endParaRPr lang="en-US" sz="1000"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7"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42345092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a:t>
            </a:r>
            <a:r>
              <a:rPr lang="nl-NL" sz="1000" b="1" dirty="0" smtClean="0">
                <a:solidFill>
                  <a:srgbClr val="FF0000"/>
                </a:solidFill>
                <a:cs typeface="Optima"/>
              </a:rPr>
              <a:t>score</a:t>
            </a:r>
            <a:r>
              <a:rPr lang="nl-NL" sz="1000" dirty="0" smtClean="0">
                <a:cs typeface="Optima"/>
              </a:rPr>
              <a:t>(), ‘Gutter game score not zero');</a:t>
            </a: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18" name="Line 4"/>
          <p:cNvSpPr>
            <a:spLocks noChangeShapeType="1"/>
          </p:cNvSpPr>
          <p:nvPr/>
        </p:nvSpPr>
        <p:spPr bwMode="auto">
          <a:xfrm>
            <a:off x="457747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pic>
        <p:nvPicPr>
          <p:cNvPr id="7" name="Picture 6"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48150"/>
            <a:ext cx="867664" cy="859917"/>
          </a:xfrm>
          <a:prstGeom prst="rect">
            <a:avLst/>
          </a:prstGeom>
        </p:spPr>
      </p:pic>
      <p:sp>
        <p:nvSpPr>
          <p:cNvPr id="8" name="Line 4"/>
          <p:cNvSpPr>
            <a:spLocks noChangeShapeType="1"/>
          </p:cNvSpPr>
          <p:nvPr/>
        </p:nvSpPr>
        <p:spPr bwMode="auto">
          <a:xfrm>
            <a:off x="4572000" y="590550"/>
            <a:ext cx="5470" cy="3711870"/>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1504619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a:effectLst/>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a:t>
            </a:r>
            <a:r>
              <a:rPr lang="nl-NL" sz="1000" dirty="0">
                <a:cs typeface="Optima"/>
              </a:rPr>
              <a:t>) ‘Gutter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18" name="Line 4"/>
          <p:cNvSpPr>
            <a:spLocks noChangeShapeType="1"/>
          </p:cNvSpPr>
          <p:nvPr/>
        </p:nvSpPr>
        <p:spPr bwMode="auto">
          <a:xfrm>
            <a:off x="457747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null;</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cxnSp>
        <p:nvCxnSpPr>
          <p:cNvPr id="5" name="Straight Arrow Connector 4"/>
          <p:cNvCxnSpPr/>
          <p:nvPr/>
        </p:nvCxnSpPr>
        <p:spPr>
          <a:xfrm flipH="1" flipV="1">
            <a:off x="1828800" y="1809750"/>
            <a:ext cx="2495255" cy="185869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5410200" y="1352550"/>
            <a:ext cx="666559" cy="231589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91895"/>
            <a:ext cx="867664" cy="859917"/>
          </a:xfrm>
          <a:prstGeom prst="rect">
            <a:avLst/>
          </a:prstGeom>
        </p:spPr>
      </p:pic>
      <p:sp>
        <p:nvSpPr>
          <p:cNvPr id="4" name="Rectangle 3"/>
          <p:cNvSpPr/>
          <p:nvPr/>
        </p:nvSpPr>
        <p:spPr>
          <a:xfrm>
            <a:off x="3200400" y="3668448"/>
            <a:ext cx="3276600" cy="3394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 name="TextBox 2"/>
          <p:cNvSpPr txBox="1"/>
          <p:nvPr/>
        </p:nvSpPr>
        <p:spPr>
          <a:xfrm>
            <a:off x="3124200" y="3638550"/>
            <a:ext cx="3581399" cy="369332"/>
          </a:xfrm>
          <a:prstGeom prst="rect">
            <a:avLst/>
          </a:prstGeom>
          <a:noFill/>
          <a:effectLst/>
        </p:spPr>
        <p:txBody>
          <a:bodyPr wrap="square" rtlCol="0">
            <a:spAutoFit/>
          </a:bodyPr>
          <a:lstStyle/>
          <a:p>
            <a:r>
              <a:rPr lang="en-US" b="1" dirty="0" smtClean="0">
                <a:ln w="11430"/>
                <a:solidFill>
                  <a:srgbClr val="FF0000"/>
                </a:solidFill>
                <a:effectLst/>
              </a:rPr>
              <a:t>Expected 0    but returned null</a:t>
            </a:r>
            <a:endParaRPr lang="en-US" b="1" dirty="0">
              <a:ln w="11430"/>
              <a:solidFill>
                <a:srgbClr val="FF0000"/>
              </a:solidFill>
              <a:effectLst/>
            </a:endParaRPr>
          </a:p>
        </p:txBody>
      </p:sp>
      <p:pic>
        <p:nvPicPr>
          <p:cNvPr id="22" name="Picture 21" descr="red-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789" y="4291894"/>
            <a:ext cx="875411" cy="852170"/>
          </a:xfrm>
          <a:prstGeom prst="rect">
            <a:avLst/>
          </a:prstGeom>
        </p:spPr>
      </p:pic>
      <p:sp>
        <p:nvSpPr>
          <p:cNvPr id="14" name="Line 4"/>
          <p:cNvSpPr>
            <a:spLocks noChangeShapeType="1"/>
          </p:cNvSpPr>
          <p:nvPr/>
        </p:nvSpPr>
        <p:spPr bwMode="auto">
          <a:xfrm>
            <a:off x="4572000" y="590550"/>
            <a:ext cx="5470" cy="3711870"/>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1" name="Line 4"/>
          <p:cNvSpPr>
            <a:spLocks noChangeShapeType="1"/>
          </p:cNvSpPr>
          <p:nvPr/>
        </p:nvSpPr>
        <p:spPr bwMode="auto">
          <a:xfrm>
            <a:off x="4572000" y="628652"/>
            <a:ext cx="5470" cy="3663242"/>
          </a:xfrm>
          <a:prstGeom prst="line">
            <a:avLst/>
          </a:prstGeom>
          <a:noFill/>
          <a:ln w="9525">
            <a:solidFill>
              <a:srgbClr val="FF0000"/>
            </a:solidFill>
            <a:round/>
            <a:headEnd/>
            <a:tailEnd/>
          </a:ln>
          <a:effectLst>
            <a:glow rad="101600">
              <a:srgbClr val="FF0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8723481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29592"/>
            <a:ext cx="9144000" cy="696342"/>
          </a:xfrm>
        </p:spPr>
        <p:txBody>
          <a:bodyPr>
            <a:normAutofit/>
          </a:bodyPr>
          <a:lstStyle/>
          <a:p>
            <a:r>
              <a:rPr lang="en-US" dirty="0" smtClean="0"/>
              <a:t>The First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3" name="Line 4"/>
          <p:cNvSpPr>
            <a:spLocks noChangeShapeType="1"/>
          </p:cNvSpPr>
          <p:nvPr/>
        </p:nvSpPr>
        <p:spPr bwMode="auto">
          <a:xfrm>
            <a:off x="4572000" y="590550"/>
            <a:ext cx="5470" cy="3711870"/>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pic>
        <p:nvPicPr>
          <p:cNvPr id="12" name="Picture 11"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48150"/>
            <a:ext cx="867664" cy="859917"/>
          </a:xfrm>
          <a:prstGeom prst="rect">
            <a:avLst/>
          </a:prstGeom>
        </p:spPr>
      </p:pic>
      <p:pic>
        <p:nvPicPr>
          <p:cNvPr id="8" name="Picture 7"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536" y="4258414"/>
            <a:ext cx="867664" cy="852170"/>
          </a:xfrm>
          <a:prstGeom prst="rect">
            <a:avLst/>
          </a:prstGeom>
        </p:spPr>
      </p:pic>
      <p:sp>
        <p:nvSpPr>
          <p:cNvPr id="9" name="Line 4"/>
          <p:cNvSpPr>
            <a:spLocks noChangeShapeType="1"/>
          </p:cNvSpPr>
          <p:nvPr/>
        </p:nvSpPr>
        <p:spPr bwMode="auto">
          <a:xfrm>
            <a:off x="4572000" y="590550"/>
            <a:ext cx="0" cy="3619498"/>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5878455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1215" y="1661399"/>
            <a:ext cx="1621570" cy="914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Rectangle 2"/>
          <p:cNvSpPr/>
          <p:nvPr/>
        </p:nvSpPr>
        <p:spPr>
          <a:xfrm>
            <a:off x="3761215" y="1368434"/>
            <a:ext cx="162157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 name="TextBox 3"/>
          <p:cNvSpPr txBox="1"/>
          <p:nvPr/>
        </p:nvSpPr>
        <p:spPr>
          <a:xfrm>
            <a:off x="4142215" y="1352550"/>
            <a:ext cx="813256" cy="369332"/>
          </a:xfrm>
          <a:prstGeom prst="rect">
            <a:avLst/>
          </a:prstGeom>
          <a:noFill/>
        </p:spPr>
        <p:txBody>
          <a:bodyPr wrap="none" rtlCol="0">
            <a:spAutoFit/>
          </a:bodyPr>
          <a:lstStyle/>
          <a:p>
            <a:pPr algn="ctr"/>
            <a:r>
              <a:rPr lang="en-US" dirty="0" smtClean="0"/>
              <a:t>Game</a:t>
            </a:r>
            <a:endParaRPr lang="en-US" dirty="0"/>
          </a:p>
        </p:txBody>
      </p:sp>
      <p:sp>
        <p:nvSpPr>
          <p:cNvPr id="5" name="TextBox 4"/>
          <p:cNvSpPr txBox="1"/>
          <p:nvPr/>
        </p:nvSpPr>
        <p:spPr>
          <a:xfrm>
            <a:off x="3761215" y="1661399"/>
            <a:ext cx="1621570" cy="523220"/>
          </a:xfrm>
          <a:prstGeom prst="rect">
            <a:avLst/>
          </a:prstGeom>
          <a:noFill/>
        </p:spPr>
        <p:txBody>
          <a:bodyPr wrap="none" rtlCol="0">
            <a:spAutoFit/>
          </a:bodyPr>
          <a:lstStyle/>
          <a:p>
            <a:r>
              <a:rPr lang="en-US" sz="1400" dirty="0" smtClean="0"/>
              <a:t>public roll(Integer)</a:t>
            </a:r>
          </a:p>
          <a:p>
            <a:pPr algn="ctr"/>
            <a:r>
              <a:rPr lang="en-US" sz="1400" dirty="0" smtClean="0"/>
              <a:t>public score()</a:t>
            </a:r>
          </a:p>
        </p:txBody>
      </p:sp>
      <p:sp>
        <p:nvSpPr>
          <p:cNvPr id="19" name="TextBox 18"/>
          <p:cNvSpPr txBox="1"/>
          <p:nvPr/>
        </p:nvSpPr>
        <p:spPr>
          <a:xfrm>
            <a:off x="1524000" y="3384887"/>
            <a:ext cx="62484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Next Use Case:</a:t>
            </a:r>
          </a:p>
          <a:p>
            <a:pPr algn="ctr"/>
            <a:endParaRPr lang="en-US" dirty="0"/>
          </a:p>
          <a:p>
            <a:pPr algn="ctr"/>
            <a:r>
              <a:rPr lang="en-US" dirty="0" smtClean="0"/>
              <a:t>Score </a:t>
            </a:r>
            <a:r>
              <a:rPr lang="en-US" dirty="0"/>
              <a:t>should be 20 if bowler knocks down 1 pin every </a:t>
            </a:r>
            <a:r>
              <a:rPr lang="en-US" dirty="0" smtClean="0"/>
              <a:t>roll</a:t>
            </a:r>
            <a:endParaRPr lang="en-US" dirty="0"/>
          </a:p>
        </p:txBody>
      </p:sp>
      <p:sp>
        <p:nvSpPr>
          <p:cNvPr id="6" name="TextBox 5"/>
          <p:cNvSpPr txBox="1"/>
          <p:nvPr/>
        </p:nvSpPr>
        <p:spPr>
          <a:xfrm>
            <a:off x="889253" y="361950"/>
            <a:ext cx="7365493" cy="369332"/>
          </a:xfrm>
          <a:prstGeom prst="rect">
            <a:avLst/>
          </a:prstGeom>
          <a:noFill/>
        </p:spPr>
        <p:txBody>
          <a:bodyPr wrap="none" rtlCol="0">
            <a:spAutoFit/>
          </a:bodyPr>
          <a:lstStyle/>
          <a:p>
            <a:pPr algn="ctr"/>
            <a:r>
              <a:rPr lang="en-US" dirty="0" smtClean="0"/>
              <a:t>Unit Test #1 - Score </a:t>
            </a:r>
            <a:r>
              <a:rPr lang="en-US" dirty="0"/>
              <a:t>should be 0 if bowler rolls a complete gutter </a:t>
            </a:r>
            <a:r>
              <a:rPr lang="en-US" dirty="0" smtClean="0"/>
              <a:t>game</a:t>
            </a:r>
            <a:endParaRPr lang="en-US" dirty="0"/>
          </a:p>
        </p:txBody>
      </p:sp>
    </p:spTree>
    <p:extLst>
      <p:ext uri="{BB962C8B-B14F-4D97-AF65-F5344CB8AC3E}">
        <p14:creationId xmlns:p14="http://schemas.microsoft.com/office/powerpoint/2010/main" val="3482035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latin typeface="Arial" charset="0"/>
                <a:ea typeface="ＭＳ Ｐゴシック" charset="0"/>
              </a:rPr>
              <a:t>Safe Harbor</a:t>
            </a:r>
          </a:p>
        </p:txBody>
      </p:sp>
      <p:sp>
        <p:nvSpPr>
          <p:cNvPr id="17411" name="Rectangle 3"/>
          <p:cNvSpPr>
            <a:spLocks/>
          </p:cNvSpPr>
          <p:nvPr/>
        </p:nvSpPr>
        <p:spPr bwMode="auto">
          <a:xfrm>
            <a:off x="819547" y="876102"/>
            <a:ext cx="8072438" cy="350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25393" bIns="0"/>
          <a:lstStyle/>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Safe harbor statement under the Private Securities Litigation Reform Act of 1995:</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 </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 </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intellectual property and other litigation, risks associated with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10-Q for the most recent fiscal quarter ended July 31, 2012. This documents and others containing important disclosures are available on the SEC Filings section of the Investor Information section of our Web site.</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 </a:t>
            </a:r>
          </a:p>
          <a:p>
            <a:pPr>
              <a:tabLst>
                <a:tab pos="222250" algn="l"/>
                <a:tab pos="444500" algn="l"/>
                <a:tab pos="666750" algn="l"/>
                <a:tab pos="889000" algn="l"/>
                <a:tab pos="1111250" algn="l"/>
                <a:tab pos="1333500" algn="l"/>
                <a:tab pos="1555750" algn="l"/>
                <a:tab pos="1778000" algn="l"/>
                <a:tab pos="2000250" algn="l"/>
                <a:tab pos="2222500" algn="l"/>
                <a:tab pos="2444750" algn="l"/>
                <a:tab pos="2667000" algn="l"/>
              </a:tabLst>
            </a:pPr>
            <a:r>
              <a:rPr lang="en-US" sz="900" dirty="0">
                <a:solidFill>
                  <a:srgbClr val="4D4D4D"/>
                </a:solidFill>
                <a:cs typeface="Arial" charset="0"/>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p:txBody>
      </p:sp>
    </p:spTree>
    <p:extLst>
      <p:ext uri="{BB962C8B-B14F-4D97-AF65-F5344CB8AC3E}">
        <p14:creationId xmlns:p14="http://schemas.microsoft.com/office/powerpoint/2010/main" val="32459075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Second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smtClean="0">
                <a:solidFill>
                  <a:srgbClr val="0000FF"/>
                </a:solidFill>
                <a:cs typeface="Optima"/>
              </a:rPr>
              <a:t>static testMethod void testAllOnes() {</a:t>
            </a:r>
          </a:p>
          <a:p>
            <a:pPr marL="0" indent="0">
              <a:lnSpc>
                <a:spcPts val="1100"/>
              </a:lnSpc>
              <a:spcBef>
                <a:spcPts val="0"/>
              </a:spcBef>
              <a:buNone/>
            </a:pPr>
            <a:r>
              <a:rPr lang="en-US" sz="1000" dirty="0" smtClean="0">
                <a:solidFill>
                  <a:srgbClr val="0000FF"/>
                </a:solidFill>
                <a:cs typeface="Optima"/>
              </a:rPr>
              <a:t>        Game g = new Game();</a:t>
            </a:r>
          </a:p>
          <a:p>
            <a:pPr marL="0" indent="0">
              <a:lnSpc>
                <a:spcPts val="1100"/>
              </a:lnSpc>
              <a:spcBef>
                <a:spcPts val="0"/>
              </a:spcBef>
              <a:buNone/>
            </a:pPr>
            <a:r>
              <a:rPr lang="en-US" sz="1000" dirty="0" smtClean="0">
                <a:solidFill>
                  <a:srgbClr val="0000FF"/>
                </a:solidFill>
                <a:cs typeface="Optima"/>
              </a:rPr>
              <a:t>        </a:t>
            </a:r>
            <a:r>
              <a:rPr lang="nl-NL" sz="1000" dirty="0" smtClean="0">
                <a:solidFill>
                  <a:srgbClr val="0000FF"/>
                </a:solidFill>
                <a:cs typeface="Optima"/>
              </a:rPr>
              <a:t>for (Integer i=0; i&lt;20; i++ ) {</a:t>
            </a:r>
          </a:p>
          <a:p>
            <a:pPr marL="0" indent="0">
              <a:lnSpc>
                <a:spcPts val="1100"/>
              </a:lnSpc>
              <a:spcBef>
                <a:spcPts val="0"/>
              </a:spcBef>
              <a:buNone/>
            </a:pPr>
            <a:r>
              <a:rPr lang="nl-NL" sz="1000" dirty="0" smtClean="0">
                <a:solidFill>
                  <a:srgbClr val="0000FF"/>
                </a:solidFill>
                <a:cs typeface="Optima"/>
              </a:rPr>
              <a:t>            g.roll(1);</a:t>
            </a:r>
          </a:p>
          <a:p>
            <a:pPr marL="0" indent="0">
              <a:lnSpc>
                <a:spcPts val="1100"/>
              </a:lnSpc>
              <a:spcBef>
                <a:spcPts val="0"/>
              </a:spcBef>
              <a:buNone/>
            </a:pPr>
            <a:r>
              <a:rPr lang="nl-NL" sz="1000" dirty="0" smtClean="0">
                <a:solidFill>
                  <a:srgbClr val="0000FF"/>
                </a:solidFill>
                <a:cs typeface="Optima"/>
              </a:rPr>
              <a:t>        }</a:t>
            </a:r>
          </a:p>
          <a:p>
            <a:pPr marL="0" indent="0">
              <a:lnSpc>
                <a:spcPts val="1100"/>
              </a:lnSpc>
              <a:spcBef>
                <a:spcPts val="0"/>
              </a:spcBef>
              <a:buNone/>
            </a:pPr>
            <a:r>
              <a:rPr lang="en-US" sz="1000" dirty="0" smtClean="0">
                <a:solidFill>
                  <a:srgbClr val="0000FF"/>
                </a:solidFill>
                <a:cs typeface="Optima"/>
              </a:rPr>
              <a:t>        System.assertEquals(20,g.score()</a:t>
            </a:r>
            <a:r>
              <a:rPr lang="en-US" sz="1000" dirty="0">
                <a:solidFill>
                  <a:srgbClr val="0000FF"/>
                </a:solidFill>
                <a:cs typeface="Optima"/>
              </a:rPr>
              <a:t>, 'An all ones game score not 20');</a:t>
            </a:r>
          </a:p>
          <a:p>
            <a:pPr marL="0" indent="0">
              <a:lnSpc>
                <a:spcPts val="1100"/>
              </a:lnSpc>
              <a:spcBef>
                <a:spcPts val="0"/>
              </a:spcBef>
              <a:buNone/>
            </a:pPr>
            <a:r>
              <a:rPr lang="en-US" sz="1000" dirty="0" smtClean="0">
                <a:solidFill>
                  <a:srgbClr val="0000FF"/>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302633"/>
            <a:ext cx="867664" cy="859917"/>
          </a:xfrm>
          <a:prstGeom prst="rect">
            <a:avLst/>
          </a:prstGeom>
        </p:spPr>
      </p:pic>
      <p:sp>
        <p:nvSpPr>
          <p:cNvPr id="7"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85763701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Second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g.roll(1);</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3" name="Right Brace 2"/>
          <p:cNvSpPr/>
          <p:nvPr/>
        </p:nvSpPr>
        <p:spPr>
          <a:xfrm>
            <a:off x="2046575" y="1200150"/>
            <a:ext cx="209905" cy="393611"/>
          </a:xfrm>
          <a:prstGeom prst="righ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Right Brace 10"/>
          <p:cNvSpPr/>
          <p:nvPr/>
        </p:nvSpPr>
        <p:spPr>
          <a:xfrm>
            <a:off x="2046575" y="2343150"/>
            <a:ext cx="209905" cy="381000"/>
          </a:xfrm>
          <a:prstGeom prst="rightBrace">
            <a:avLst>
              <a:gd name="adj1" fmla="val 0"/>
              <a:gd name="adj2" fmla="val 50000"/>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Right Brace 11"/>
          <p:cNvSpPr/>
          <p:nvPr/>
        </p:nvSpPr>
        <p:spPr>
          <a:xfrm>
            <a:off x="1758180" y="2190747"/>
            <a:ext cx="209905" cy="133522"/>
          </a:xfrm>
          <a:prstGeom prst="righ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Right Brace 12"/>
          <p:cNvSpPr/>
          <p:nvPr/>
        </p:nvSpPr>
        <p:spPr>
          <a:xfrm>
            <a:off x="1758180" y="1073151"/>
            <a:ext cx="209905" cy="133522"/>
          </a:xfrm>
          <a:prstGeom prst="righ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TextBox 25"/>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Game creation is duplicated</a:t>
            </a:r>
          </a:p>
          <a:p>
            <a:pPr marL="171450" indent="-171450">
              <a:buFont typeface="Arial"/>
              <a:buChar char="•"/>
            </a:pPr>
            <a:r>
              <a:rPr lang="en-US" sz="1200" dirty="0" smtClean="0"/>
              <a:t>Roll loop is duplicated</a:t>
            </a:r>
            <a:endParaRPr lang="en-US" sz="1200" dirty="0"/>
          </a:p>
        </p:txBody>
      </p:sp>
      <p:sp>
        <p:nvSpPr>
          <p:cNvPr id="15"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19" name="Picture 1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4"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17571286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6"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bg/>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0-#ppt_h/2"/>
                                          </p:val>
                                        </p:tav>
                                        <p:tav tm="100000">
                                          <p:val>
                                            <p:strVal val="#ppt_y"/>
                                          </p:val>
                                        </p:tav>
                                      </p:tavLst>
                                    </p:anim>
                                  </p:childTnLst>
                                </p:cTn>
                              </p:par>
                              <p:par>
                                <p:cTn id="29" presetID="1" presetClass="exit"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2" grpId="1" animBg="1"/>
      <p:bldP spid="13" grpId="0" animBg="1"/>
      <p:bldP spid="13" grpId="1" animBg="1"/>
      <p:bldP spid="26" grpId="0" uiExpand="1" build="allAtOnce"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Second Test</a:t>
            </a:r>
            <a:endParaRPr lang="en-US" dirty="0"/>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g.roll(1);</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pic>
        <p:nvPicPr>
          <p:cNvPr id="13" name="Picture 12"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1" name="Rectangle 10"/>
          <p:cNvSpPr/>
          <p:nvPr/>
        </p:nvSpPr>
        <p:spPr>
          <a:xfrm>
            <a:off x="3200400" y="3668448"/>
            <a:ext cx="3276600" cy="3394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TextBox 13"/>
          <p:cNvSpPr txBox="1"/>
          <p:nvPr/>
        </p:nvSpPr>
        <p:spPr>
          <a:xfrm>
            <a:off x="3124200" y="3638550"/>
            <a:ext cx="3147842" cy="369332"/>
          </a:xfrm>
          <a:prstGeom prst="rect">
            <a:avLst/>
          </a:prstGeom>
          <a:noFill/>
        </p:spPr>
        <p:txBody>
          <a:bodyPr wrap="none" rtlCol="0">
            <a:spAutoFit/>
          </a:bodyPr>
          <a:lstStyle/>
          <a:p>
            <a:r>
              <a:rPr lang="en-US" b="1" dirty="0">
                <a:ln w="11430"/>
                <a:solidFill>
                  <a:srgbClr val="FF0000"/>
                </a:solidFill>
              </a:rPr>
              <a:t>Expected </a:t>
            </a:r>
            <a:r>
              <a:rPr lang="en-US" b="1" dirty="0" smtClean="0">
                <a:ln w="11430"/>
                <a:solidFill>
                  <a:srgbClr val="FF0000"/>
                </a:solidFill>
              </a:rPr>
              <a:t>20 </a:t>
            </a:r>
            <a:r>
              <a:rPr lang="en-US" b="1" dirty="0">
                <a:ln w="11430"/>
                <a:solidFill>
                  <a:srgbClr val="FF0000"/>
                </a:solidFill>
              </a:rPr>
              <a:t>but returned 0</a:t>
            </a:r>
          </a:p>
        </p:txBody>
      </p:sp>
      <p:cxnSp>
        <p:nvCxnSpPr>
          <p:cNvPr id="15" name="Straight Arrow Connector 14"/>
          <p:cNvCxnSpPr>
            <a:stCxn id="14" idx="1"/>
          </p:cNvCxnSpPr>
          <p:nvPr/>
        </p:nvCxnSpPr>
        <p:spPr>
          <a:xfrm flipH="1" flipV="1">
            <a:off x="1751942" y="2938598"/>
            <a:ext cx="1372258" cy="88461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5363081" y="1352550"/>
            <a:ext cx="732920" cy="2300153"/>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Game creation is duplicated</a:t>
            </a:r>
          </a:p>
          <a:p>
            <a:pPr marL="171450" indent="-171450">
              <a:buFont typeface="Arial"/>
              <a:buChar char="•"/>
            </a:pPr>
            <a:r>
              <a:rPr lang="en-US" sz="1200" dirty="0" smtClean="0"/>
              <a:t>Roll loop is duplicated</a:t>
            </a:r>
            <a:endParaRPr lang="en-US" sz="1200" dirty="0"/>
          </a:p>
        </p:txBody>
      </p:sp>
      <p:pic>
        <p:nvPicPr>
          <p:cNvPr id="24" name="Picture 23" descr="red-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50"/>
            <a:ext cx="919769" cy="895350"/>
          </a:xfrm>
          <a:prstGeom prst="rect">
            <a:avLst/>
          </a:prstGeom>
        </p:spPr>
      </p:pic>
      <p:sp>
        <p:nvSpPr>
          <p:cNvPr id="22"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2" name="Line 4"/>
          <p:cNvSpPr>
            <a:spLocks noChangeShapeType="1"/>
          </p:cNvSpPr>
          <p:nvPr/>
        </p:nvSpPr>
        <p:spPr bwMode="auto">
          <a:xfrm>
            <a:off x="4572000" y="628651"/>
            <a:ext cx="5470" cy="3654932"/>
          </a:xfrm>
          <a:prstGeom prst="line">
            <a:avLst/>
          </a:prstGeom>
          <a:noFill/>
          <a:ln w="9525">
            <a:solidFill>
              <a:srgbClr val="FF0000"/>
            </a:solidFill>
            <a:round/>
            <a:headEnd/>
            <a:tailEnd/>
          </a:ln>
          <a:effectLst>
            <a:glow rad="101600">
              <a:srgbClr val="FF0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41194603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up)">
                                      <p:cBhvr>
                                        <p:cTn id="9" dur="1000"/>
                                        <p:tgtEl>
                                          <p:spTgt spid="12"/>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1" grpId="2" animBg="1"/>
      <p:bldP spid="14"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Second Test</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en-US" sz="1000" dirty="0" smtClean="0">
                <a:cs typeface="Optima"/>
              </a:rPr>
              <a:t>        Game g = new </a:t>
            </a:r>
            <a:r>
              <a:rPr lang="en-US" sz="1000" dirty="0" smtClean="0">
                <a:solidFill>
                  <a:srgbClr val="000000"/>
                </a:solidFill>
                <a:cs typeface="Optima"/>
              </a:rPr>
              <a:t>Game</a:t>
            </a:r>
            <a:r>
              <a:rPr lang="en-US" sz="1000" dirty="0" smtClean="0">
                <a:cs typeface="Optima"/>
              </a:rPr>
              <a:t>();</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g.roll(1);</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a:t>
            </a:r>
            <a:r>
              <a:rPr lang="en-US" sz="1000" dirty="0" smtClean="0">
                <a:solidFill>
                  <a:srgbClr val="0000FF"/>
                </a:solidFill>
              </a:rPr>
              <a:t> private Integer score = 0;</a:t>
            </a:r>
          </a:p>
          <a:p>
            <a:pPr marL="0" indent="0">
              <a:lnSpc>
                <a:spcPts val="1100"/>
              </a:lnSpc>
              <a:spcBef>
                <a:spcPts val="0"/>
              </a:spcBef>
              <a:buNone/>
            </a:pPr>
            <a:r>
              <a:rPr lang="en-US" sz="1000" dirty="0" smtClean="0">
                <a:solidFill>
                  <a:srgbClr val="0000FF"/>
                </a:solidFill>
              </a:rPr>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a:t>
            </a:r>
            <a:r>
              <a:rPr lang="en-US" sz="1000" dirty="0" smtClean="0">
                <a:solidFill>
                  <a:srgbClr val="0000FF"/>
                </a:solidFill>
              </a:rPr>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smtClean="0">
                <a:solidFill>
                  <a:srgbClr val="0000FF"/>
                </a:solidFill>
              </a:rPr>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Game creation is duplicated</a:t>
            </a:r>
          </a:p>
          <a:p>
            <a:pPr marL="171450" indent="-171450">
              <a:buFont typeface="Arial"/>
              <a:buChar char="•"/>
            </a:pPr>
            <a:r>
              <a:rPr lang="en-US" sz="1200" dirty="0" smtClean="0"/>
              <a:t>Roll loop is duplicated</a:t>
            </a:r>
            <a:endParaRPr lang="en-US" sz="1200" dirty="0"/>
          </a:p>
        </p:txBody>
      </p:sp>
      <p:pic>
        <p:nvPicPr>
          <p:cNvPr id="10" name="Picture 9"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302633"/>
            <a:ext cx="867664" cy="859917"/>
          </a:xfrm>
          <a:prstGeom prst="rect">
            <a:avLst/>
          </a:prstGeom>
        </p:spPr>
      </p:pic>
      <p:sp>
        <p:nvSpPr>
          <p:cNvPr id="18"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4"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5" name="Picture 14"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267" y="4292802"/>
            <a:ext cx="885562" cy="869748"/>
          </a:xfrm>
          <a:prstGeom prst="rect">
            <a:avLst/>
          </a:prstGeom>
        </p:spPr>
      </p:pic>
    </p:spTree>
    <p:extLst>
      <p:ext uri="{BB962C8B-B14F-4D97-AF65-F5344CB8AC3E}">
        <p14:creationId xmlns:p14="http://schemas.microsoft.com/office/powerpoint/2010/main" val="24862877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en-US" sz="1000" dirty="0" smtClean="0">
                <a:cs typeface="Optima"/>
              </a:rPr>
              <a:t>        </a:t>
            </a:r>
            <a:r>
              <a:rPr lang="en-US" sz="1000" dirty="0" smtClean="0">
                <a:solidFill>
                  <a:srgbClr val="FF0000"/>
                </a:solidFill>
                <a:cs typeface="Optima"/>
              </a:rPr>
              <a:t>Game g = new Game();</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g.roll(0);</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en-US" sz="1000" dirty="0" smtClean="0">
                <a:cs typeface="Optima"/>
              </a:rPr>
              <a:t>        </a:t>
            </a:r>
            <a:r>
              <a:rPr lang="en-US" sz="1000" dirty="0" smtClean="0">
                <a:solidFill>
                  <a:srgbClr val="FF0000"/>
                </a:solidFill>
                <a:cs typeface="Optima"/>
              </a:rPr>
              <a:t>Game g = new Game();</a:t>
            </a:r>
          </a:p>
          <a:p>
            <a:pPr marL="0" indent="0">
              <a:lnSpc>
                <a:spcPts val="1100"/>
              </a:lnSpc>
              <a:spcBef>
                <a:spcPts val="0"/>
              </a:spcBef>
              <a:buNone/>
            </a:pPr>
            <a:r>
              <a:rPr lang="en-US" sz="1000" dirty="0" smtClean="0">
                <a:cs typeface="Optima"/>
              </a:rPr>
              <a:t>        </a:t>
            </a:r>
            <a:r>
              <a:rPr lang="nl-NL" sz="1000" dirty="0" smtClean="0">
                <a:cs typeface="Optima"/>
              </a:rPr>
              <a:t>for (Integer i=0; i&lt;20; i++ ) {</a:t>
            </a:r>
          </a:p>
          <a:p>
            <a:pPr marL="0" indent="0">
              <a:lnSpc>
                <a:spcPts val="1100"/>
              </a:lnSpc>
              <a:spcBef>
                <a:spcPts val="0"/>
              </a:spcBef>
              <a:buNone/>
            </a:pPr>
            <a:r>
              <a:rPr lang="nl-NL" sz="1000" dirty="0" smtClean="0">
                <a:cs typeface="Optima"/>
              </a:rPr>
              <a:t>            g.roll(1);</a:t>
            </a:r>
          </a:p>
          <a:p>
            <a:pPr marL="0" indent="0">
              <a:lnSpc>
                <a:spcPts val="1100"/>
              </a:lnSpc>
              <a:spcBef>
                <a:spcPts val="0"/>
              </a:spcBef>
              <a:buNone/>
            </a:pPr>
            <a:r>
              <a:rPr lang="nl-NL" sz="1000" dirty="0" smtClean="0">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Game creation is duplicated</a:t>
            </a:r>
          </a:p>
          <a:p>
            <a:pPr marL="171450" indent="-171450">
              <a:buFont typeface="Arial"/>
              <a:buChar char="•"/>
            </a:pPr>
            <a:r>
              <a:rPr lang="en-US" sz="1200" dirty="0" smtClean="0"/>
              <a:t>Roll loop is duplicated</a:t>
            </a:r>
            <a:endParaRPr lang="en-US" sz="1200" dirty="0"/>
          </a:p>
        </p:txBody>
      </p:sp>
      <p:cxnSp>
        <p:nvCxnSpPr>
          <p:cNvPr id="8" name="Straight Arrow Connector 7"/>
          <p:cNvCxnSpPr/>
          <p:nvPr/>
        </p:nvCxnSpPr>
        <p:spPr>
          <a:xfrm>
            <a:off x="3810000" y="393610"/>
            <a:ext cx="2629720" cy="0"/>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4" name="Picture 13"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440334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a:t>
            </a:r>
            <a:r>
              <a:rPr lang="en-US" sz="1000" dirty="0" smtClean="0">
                <a:solidFill>
                  <a:srgbClr val="0000FF"/>
                </a:solidFill>
                <a:cs typeface="Optima"/>
              </a:rPr>
              <a:t>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a:cs typeface="Optima"/>
              </a:rPr>
              <a:t> </a:t>
            </a:r>
            <a:r>
              <a:rPr lang="nl-NL" sz="1000" dirty="0" smtClean="0">
                <a:cs typeface="Optima"/>
              </a:rPr>
              <a:t>       </a:t>
            </a:r>
            <a:r>
              <a:rPr lang="nl-NL" sz="1000" dirty="0" smtClean="0">
                <a:solidFill>
                  <a:srgbClr val="FF0000"/>
                </a:solidFill>
                <a:cs typeface="Optima"/>
              </a:rPr>
              <a:t>for (Integer i=0; i&lt;20; i++ ) {</a:t>
            </a:r>
          </a:p>
          <a:p>
            <a:pPr marL="0" indent="0">
              <a:lnSpc>
                <a:spcPts val="1100"/>
              </a:lnSpc>
              <a:spcBef>
                <a:spcPts val="0"/>
              </a:spcBef>
              <a:buNone/>
            </a:pPr>
            <a:r>
              <a:rPr lang="nl-NL" sz="1000" dirty="0" smtClean="0">
                <a:solidFill>
                  <a:srgbClr val="FF0000"/>
                </a:solidFill>
                <a:cs typeface="Optima"/>
              </a:rPr>
              <a:t>            g.roll(0);</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for (Integer i=0; i&lt;20; i++ ) {</a:t>
            </a:r>
          </a:p>
          <a:p>
            <a:pPr marL="0" indent="0">
              <a:lnSpc>
                <a:spcPts val="1100"/>
              </a:lnSpc>
              <a:spcBef>
                <a:spcPts val="0"/>
              </a:spcBef>
              <a:buNone/>
            </a:pPr>
            <a:r>
              <a:rPr lang="nl-NL" sz="1000" dirty="0" smtClean="0">
                <a:solidFill>
                  <a:srgbClr val="FF0000"/>
                </a:solidFill>
                <a:cs typeface="Optima"/>
              </a:rPr>
              <a:t>            g.roll(1);</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strike="sngStrike" dirty="0" smtClean="0"/>
              <a:t>Game creation is duplicated</a:t>
            </a:r>
          </a:p>
          <a:p>
            <a:pPr marL="171450" indent="-171450">
              <a:buFont typeface="Arial"/>
              <a:buChar char="•"/>
            </a:pPr>
            <a:r>
              <a:rPr lang="en-US" sz="1200" dirty="0" smtClean="0"/>
              <a:t>Roll loop is duplicated</a:t>
            </a:r>
            <a:endParaRPr lang="en-US" sz="1200" dirty="0"/>
          </a:p>
        </p:txBody>
      </p:sp>
      <p:sp>
        <p:nvSpPr>
          <p:cNvPr id="11"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3" name="Picture 12"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27454385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a:cs typeface="Optima"/>
              </a:rPr>
              <a:t> </a:t>
            </a:r>
            <a:r>
              <a:rPr lang="nl-NL" sz="1000" dirty="0" smtClean="0">
                <a:cs typeface="Optima"/>
              </a:rPr>
              <a:t>       </a:t>
            </a:r>
            <a:r>
              <a:rPr lang="nl-NL" sz="1000" dirty="0" smtClean="0">
                <a:solidFill>
                  <a:srgbClr val="0000FF"/>
                </a:solidFill>
                <a:cs typeface="Optima"/>
              </a:rPr>
              <a:t>Integer n = 20;</a:t>
            </a:r>
          </a:p>
          <a:p>
            <a:pPr marL="0" indent="0">
              <a:lnSpc>
                <a:spcPts val="1100"/>
              </a:lnSpc>
              <a:spcBef>
                <a:spcPts val="0"/>
              </a:spcBef>
              <a:buNone/>
            </a:pPr>
            <a:r>
              <a:rPr lang="nl-NL" sz="1000" dirty="0">
                <a:solidFill>
                  <a:srgbClr val="0000FF"/>
                </a:solidFill>
                <a:cs typeface="Optima"/>
              </a:rPr>
              <a:t> </a:t>
            </a:r>
            <a:r>
              <a:rPr lang="nl-NL" sz="1000" dirty="0" smtClean="0">
                <a:solidFill>
                  <a:srgbClr val="0000FF"/>
                </a:solidFill>
                <a:cs typeface="Optima"/>
              </a:rPr>
              <a:t>       Integer pins = 0;</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for (Integer i=0; i&lt;</a:t>
            </a:r>
            <a:r>
              <a:rPr lang="nl-NL" sz="1000" dirty="0" smtClean="0">
                <a:solidFill>
                  <a:srgbClr val="0000FF"/>
                </a:solidFill>
                <a:cs typeface="Optima"/>
              </a:rPr>
              <a:t>n</a:t>
            </a:r>
            <a:r>
              <a:rPr lang="nl-NL" sz="1000" dirty="0" smtClean="0">
                <a:solidFill>
                  <a:srgbClr val="FF0000"/>
                </a:solidFill>
                <a:cs typeface="Optima"/>
              </a:rPr>
              <a:t>; i++ ) {</a:t>
            </a:r>
          </a:p>
          <a:p>
            <a:pPr marL="0" indent="0">
              <a:lnSpc>
                <a:spcPts val="1100"/>
              </a:lnSpc>
              <a:spcBef>
                <a:spcPts val="0"/>
              </a:spcBef>
              <a:buNone/>
            </a:pPr>
            <a:r>
              <a:rPr lang="nl-NL" sz="1000" dirty="0" smtClean="0">
                <a:solidFill>
                  <a:srgbClr val="FF0000"/>
                </a:solidFill>
                <a:cs typeface="Optima"/>
              </a:rPr>
              <a:t>            g.roll(</a:t>
            </a:r>
            <a:r>
              <a:rPr lang="nl-NL" sz="1000" dirty="0" smtClean="0">
                <a:solidFill>
                  <a:srgbClr val="0000FF"/>
                </a:solidFill>
                <a:cs typeface="Optima"/>
              </a:rPr>
              <a:t>pins</a:t>
            </a:r>
            <a:r>
              <a:rPr lang="nl-NL" sz="1000" dirty="0" smtClean="0">
                <a:solidFill>
                  <a:srgbClr val="FF0000"/>
                </a:solidFill>
                <a:cs typeface="Optima"/>
              </a:rPr>
              <a:t>);</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for (Integer i=0; i&lt;20; i++ ) {</a:t>
            </a:r>
          </a:p>
          <a:p>
            <a:pPr marL="0" indent="0">
              <a:lnSpc>
                <a:spcPts val="1100"/>
              </a:lnSpc>
              <a:spcBef>
                <a:spcPts val="0"/>
              </a:spcBef>
              <a:buNone/>
            </a:pPr>
            <a:r>
              <a:rPr lang="nl-NL" sz="1000" dirty="0" smtClean="0">
                <a:solidFill>
                  <a:srgbClr val="FF0000"/>
                </a:solidFill>
                <a:cs typeface="Optima"/>
              </a:rPr>
              <a:t>            g.roll(1);</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Roll loop is duplicated</a:t>
            </a:r>
            <a:endParaRPr lang="en-US" sz="1200" dirty="0"/>
          </a:p>
        </p:txBody>
      </p:sp>
      <p:sp>
        <p:nvSpPr>
          <p:cNvPr id="10"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1" name="Picture 1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883838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solidFill>
                  <a:srgbClr val="FF0000"/>
                </a:solidFill>
                <a:cs typeface="Optima"/>
              </a:rPr>
              <a:t> </a:t>
            </a:r>
            <a:r>
              <a:rPr lang="en-US" sz="1000" dirty="0" smtClean="0">
                <a:solidFill>
                  <a:srgbClr val="FF0000"/>
                </a:solidFill>
                <a:cs typeface="Optima"/>
              </a:rPr>
              <a:t>   </a:t>
            </a:r>
            <a:r>
              <a:rPr lang="en-US" sz="1000" dirty="0" smtClean="0">
                <a:solidFill>
                  <a:srgbClr val="0000FF"/>
                </a:solidFill>
                <a:cs typeface="Optima"/>
              </a:rPr>
              <a:t>private static void rollMany(Integer n, Integer pins) {</a:t>
            </a:r>
          </a:p>
          <a:p>
            <a:pPr marL="0" indent="0">
              <a:lnSpc>
                <a:spcPts val="1100"/>
              </a:lnSpc>
              <a:spcBef>
                <a:spcPts val="0"/>
              </a:spcBef>
              <a:buNone/>
            </a:pPr>
            <a:r>
              <a:rPr lang="en-US" sz="1000" dirty="0" smtClean="0">
                <a:solidFill>
                  <a:srgbClr val="0000FF"/>
                </a:solidFill>
                <a:cs typeface="Optima"/>
              </a:rPr>
              <a:t>         </a:t>
            </a:r>
            <a:r>
              <a:rPr lang="nl-NL" sz="1000" dirty="0">
                <a:solidFill>
                  <a:srgbClr val="0000FF"/>
                </a:solidFill>
                <a:cs typeface="Optima"/>
              </a:rPr>
              <a:t>for (Integer i=0; i&lt;n; i++) {</a:t>
            </a:r>
          </a:p>
          <a:p>
            <a:pPr marL="0" indent="0">
              <a:lnSpc>
                <a:spcPts val="1100"/>
              </a:lnSpc>
              <a:spcBef>
                <a:spcPts val="0"/>
              </a:spcBef>
              <a:buNone/>
            </a:pPr>
            <a:r>
              <a:rPr lang="nl-NL" sz="1000" dirty="0">
                <a:solidFill>
                  <a:srgbClr val="0000FF"/>
                </a:solidFill>
                <a:cs typeface="Optima"/>
              </a:rPr>
              <a:t>            g.roll(pins);</a:t>
            </a:r>
          </a:p>
          <a:p>
            <a:pPr marL="0" indent="0">
              <a:lnSpc>
                <a:spcPts val="1100"/>
              </a:lnSpc>
              <a:spcBef>
                <a:spcPts val="0"/>
              </a:spcBef>
              <a:buNone/>
            </a:pPr>
            <a:r>
              <a:rPr lang="nl-NL" sz="1000" dirty="0">
                <a:solidFill>
                  <a:srgbClr val="0000FF"/>
                </a:solidFill>
                <a:cs typeface="Optima"/>
              </a:rPr>
              <a:t>        }</a:t>
            </a:r>
            <a:endParaRPr lang="en-US" sz="1000" dirty="0" smtClean="0">
              <a:solidFill>
                <a:srgbClr val="0000FF"/>
              </a:solidFill>
              <a:cs typeface="Optima"/>
            </a:endParaRPr>
          </a:p>
          <a:p>
            <a:pPr marL="0" indent="0">
              <a:lnSpc>
                <a:spcPts val="1100"/>
              </a:lnSpc>
              <a:spcBef>
                <a:spcPts val="0"/>
              </a:spcBef>
              <a:buNone/>
            </a:pPr>
            <a:r>
              <a:rPr lang="en-US" sz="1000" dirty="0" smtClean="0">
                <a:solidFill>
                  <a:srgbClr val="0000FF"/>
                </a:solidFill>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a:cs typeface="Optima"/>
              </a:rPr>
              <a:t> </a:t>
            </a:r>
            <a:r>
              <a:rPr lang="nl-NL" sz="1000" dirty="0" smtClean="0">
                <a:cs typeface="Optima"/>
              </a:rPr>
              <a:t>       </a:t>
            </a:r>
            <a:r>
              <a:rPr lang="nl-NL" sz="1000" dirty="0" smtClean="0">
                <a:solidFill>
                  <a:srgbClr val="FF0000"/>
                </a:solidFill>
                <a:cs typeface="Optima"/>
              </a:rPr>
              <a:t>Integer n = 20;</a:t>
            </a:r>
          </a:p>
          <a:p>
            <a:pPr marL="0" indent="0">
              <a:lnSpc>
                <a:spcPts val="1100"/>
              </a:lnSpc>
              <a:spcBef>
                <a:spcPts val="0"/>
              </a:spcBef>
              <a:buNone/>
            </a:pPr>
            <a:r>
              <a:rPr lang="nl-NL" sz="1000" dirty="0">
                <a:solidFill>
                  <a:srgbClr val="FF0000"/>
                </a:solidFill>
                <a:cs typeface="Optima"/>
              </a:rPr>
              <a:t> </a:t>
            </a:r>
            <a:r>
              <a:rPr lang="nl-NL" sz="1000" dirty="0" smtClean="0">
                <a:solidFill>
                  <a:srgbClr val="FF0000"/>
                </a:solidFill>
                <a:cs typeface="Optima"/>
              </a:rPr>
              <a:t>       Integer pins = 0;</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       </a:t>
            </a:r>
            <a:r>
              <a:rPr lang="nl-NL" sz="1000" dirty="0" smtClean="0">
                <a:solidFill>
                  <a:srgbClr val="0000FF"/>
                </a:solidFill>
                <a:cs typeface="Optima"/>
              </a:rPr>
              <a:t>rollMany(n, pins);</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for (Integer i=0; i&lt;20; i++ ) {</a:t>
            </a:r>
          </a:p>
          <a:p>
            <a:pPr marL="0" indent="0">
              <a:lnSpc>
                <a:spcPts val="1100"/>
              </a:lnSpc>
              <a:spcBef>
                <a:spcPts val="0"/>
              </a:spcBef>
              <a:buNone/>
            </a:pPr>
            <a:r>
              <a:rPr lang="nl-NL" sz="1000" dirty="0" smtClean="0">
                <a:solidFill>
                  <a:srgbClr val="FF0000"/>
                </a:solidFill>
                <a:cs typeface="Optima"/>
              </a:rPr>
              <a:t>            g.roll(1);</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Roll loop is duplicated</a:t>
            </a:r>
            <a:endParaRPr lang="en-US" sz="1200" dirty="0"/>
          </a:p>
        </p:txBody>
      </p:sp>
      <p:sp>
        <p:nvSpPr>
          <p:cNvPr id="10"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1" name="Picture 1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503066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a:t>
            </a:r>
            <a:r>
              <a:rPr lang="nl-NL" sz="1000" dirty="0" smtClean="0">
                <a:solidFill>
                  <a:srgbClr val="0000FF"/>
                </a:solidFill>
                <a:cs typeface="Optima"/>
              </a:rPr>
              <a:t>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smtClean="0">
                <a:solidFill>
                  <a:srgbClr val="FF0000"/>
                </a:solidFill>
                <a:cs typeface="Optima"/>
              </a:rPr>
              <a:t>for (Integer i=0; i&lt;20; i++ ) {</a:t>
            </a:r>
          </a:p>
          <a:p>
            <a:pPr marL="0" indent="0">
              <a:lnSpc>
                <a:spcPts val="1100"/>
              </a:lnSpc>
              <a:spcBef>
                <a:spcPts val="0"/>
              </a:spcBef>
              <a:buNone/>
            </a:pPr>
            <a:r>
              <a:rPr lang="nl-NL" sz="1000" dirty="0" smtClean="0">
                <a:solidFill>
                  <a:srgbClr val="FF0000"/>
                </a:solidFill>
                <a:cs typeface="Optima"/>
              </a:rPr>
              <a:t>            g.roll(1);</a:t>
            </a:r>
          </a:p>
          <a:p>
            <a:pPr marL="0" indent="0">
              <a:lnSpc>
                <a:spcPts val="1100"/>
              </a:lnSpc>
              <a:spcBef>
                <a:spcPts val="0"/>
              </a:spcBef>
              <a:buNone/>
            </a:pPr>
            <a:r>
              <a:rPr lang="nl-NL" sz="1000" dirty="0" smtClean="0">
                <a:solidFill>
                  <a:srgbClr val="FF0000"/>
                </a:solidFill>
                <a:cs typeface="Optima"/>
              </a:rPr>
              <a:t>        }</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Roll loop is duplicated</a:t>
            </a:r>
            <a:endParaRPr lang="en-US" sz="1200" dirty="0"/>
          </a:p>
        </p:txBody>
      </p:sp>
      <p:sp>
        <p:nvSpPr>
          <p:cNvPr id="10"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1" name="Picture 1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2107895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Let’s Do Some Clean-up</a:t>
            </a:r>
            <a:endParaRPr lang="en-US" dirty="0"/>
          </a:p>
        </p:txBody>
      </p:sp>
      <p:sp>
        <p:nvSpPr>
          <p:cNvPr id="17" name="Content Placeholder 2"/>
          <p:cNvSpPr>
            <a:spLocks noGrp="1"/>
          </p:cNvSpPr>
          <p:nvPr>
            <p:ph idx="1"/>
          </p:nvPr>
        </p:nvSpPr>
        <p:spPr>
          <a:xfrm>
            <a:off x="79380" y="438150"/>
            <a:ext cx="4477100" cy="3902372"/>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FF"/>
                </a:solidFill>
                <a:cs typeface="Optima"/>
              </a:rPr>
              <a:t>rollMany(20, </a:t>
            </a:r>
            <a:r>
              <a:rPr lang="nl-NL" sz="1000" dirty="0" smtClean="0">
                <a:solidFill>
                  <a:srgbClr val="0000FF"/>
                </a:solidFill>
                <a:cs typeface="Optima"/>
              </a:rPr>
              <a:t>1)</a:t>
            </a:r>
            <a:r>
              <a:rPr lang="nl-NL" sz="1000" dirty="0">
                <a:solidFill>
                  <a:srgbClr val="0000FF"/>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strike="sngStrike" dirty="0" smtClean="0"/>
              <a:t>Roll loop is duplicated</a:t>
            </a:r>
            <a:endParaRPr lang="en-US" sz="1200" strike="sngStrike"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Roll loop is duplicated</a:t>
            </a:r>
            <a:endParaRPr lang="en-US" sz="1200" dirty="0"/>
          </a:p>
        </p:txBody>
      </p:sp>
      <p:sp>
        <p:nvSpPr>
          <p:cNvPr id="11"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3" name="Picture 12"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51197567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166096"/>
            <a:ext cx="6400800" cy="42672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028393" y="4468781"/>
            <a:ext cx="2934066" cy="215444"/>
          </a:xfrm>
          <a:prstGeom prst="rect">
            <a:avLst/>
          </a:prstGeom>
          <a:noFill/>
        </p:spPr>
        <p:txBody>
          <a:bodyPr wrap="none" rtlCol="0">
            <a:spAutoFit/>
          </a:bodyPr>
          <a:lstStyle/>
          <a:p>
            <a:r>
              <a:rPr lang="en-US" sz="800" spc="300" dirty="0">
                <a:cs typeface="Palatino"/>
              </a:rPr>
              <a:t>Photo by Metro-Goldwyn-Mayer (MGM) – © 1996 - MGM/UA</a:t>
            </a:r>
          </a:p>
        </p:txBody>
      </p:sp>
    </p:spTree>
    <p:extLst>
      <p:ext uri="{BB962C8B-B14F-4D97-AF65-F5344CB8AC3E}">
        <p14:creationId xmlns:p14="http://schemas.microsoft.com/office/powerpoint/2010/main" val="21934452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8199" y="1625762"/>
            <a:ext cx="1621570" cy="914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Rectangle 2"/>
          <p:cNvSpPr/>
          <p:nvPr/>
        </p:nvSpPr>
        <p:spPr>
          <a:xfrm>
            <a:off x="3708199" y="881151"/>
            <a:ext cx="162157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 name="TextBox 3"/>
          <p:cNvSpPr txBox="1"/>
          <p:nvPr/>
        </p:nvSpPr>
        <p:spPr>
          <a:xfrm>
            <a:off x="4038600" y="865267"/>
            <a:ext cx="813256" cy="369332"/>
          </a:xfrm>
          <a:prstGeom prst="rect">
            <a:avLst/>
          </a:prstGeom>
          <a:noFill/>
        </p:spPr>
        <p:txBody>
          <a:bodyPr wrap="none" rtlCol="0">
            <a:spAutoFit/>
          </a:bodyPr>
          <a:lstStyle/>
          <a:p>
            <a:r>
              <a:rPr lang="en-US" dirty="0" smtClean="0"/>
              <a:t>Game</a:t>
            </a:r>
            <a:endParaRPr lang="en-US" dirty="0"/>
          </a:p>
        </p:txBody>
      </p:sp>
      <p:sp>
        <p:nvSpPr>
          <p:cNvPr id="5" name="TextBox 4"/>
          <p:cNvSpPr txBox="1"/>
          <p:nvPr/>
        </p:nvSpPr>
        <p:spPr>
          <a:xfrm>
            <a:off x="3657600" y="1625762"/>
            <a:ext cx="1621570" cy="523220"/>
          </a:xfrm>
          <a:prstGeom prst="rect">
            <a:avLst/>
          </a:prstGeom>
          <a:noFill/>
        </p:spPr>
        <p:txBody>
          <a:bodyPr wrap="none" rtlCol="0">
            <a:spAutoFit/>
          </a:bodyPr>
          <a:lstStyle/>
          <a:p>
            <a:r>
              <a:rPr lang="en-US" sz="1400" dirty="0" smtClean="0"/>
              <a:t>public roll(Integer)</a:t>
            </a:r>
          </a:p>
          <a:p>
            <a:r>
              <a:rPr lang="en-US" sz="1400" dirty="0" smtClean="0"/>
              <a:t>public score()</a:t>
            </a:r>
          </a:p>
        </p:txBody>
      </p:sp>
      <p:sp>
        <p:nvSpPr>
          <p:cNvPr id="15" name="Rectangle 14"/>
          <p:cNvSpPr/>
          <p:nvPr/>
        </p:nvSpPr>
        <p:spPr>
          <a:xfrm>
            <a:off x="3708199" y="1168562"/>
            <a:ext cx="1621570" cy="4572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8" name="TextBox 17"/>
          <p:cNvSpPr txBox="1"/>
          <p:nvPr/>
        </p:nvSpPr>
        <p:spPr>
          <a:xfrm>
            <a:off x="3657600" y="1200625"/>
            <a:ext cx="1232516" cy="307777"/>
          </a:xfrm>
          <a:prstGeom prst="rect">
            <a:avLst/>
          </a:prstGeom>
          <a:noFill/>
        </p:spPr>
        <p:txBody>
          <a:bodyPr wrap="none" rtlCol="0">
            <a:spAutoFit/>
          </a:bodyPr>
          <a:lstStyle/>
          <a:p>
            <a:r>
              <a:rPr lang="en-US" sz="1400" dirty="0" smtClean="0"/>
              <a:t>Integer score</a:t>
            </a:r>
            <a:endParaRPr lang="en-US" sz="1400" dirty="0"/>
          </a:p>
        </p:txBody>
      </p:sp>
      <p:sp>
        <p:nvSpPr>
          <p:cNvPr id="19" name="TextBox 18"/>
          <p:cNvSpPr txBox="1"/>
          <p:nvPr/>
        </p:nvSpPr>
        <p:spPr>
          <a:xfrm>
            <a:off x="1295400" y="3145018"/>
            <a:ext cx="6629400"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Next Use Case:</a:t>
            </a:r>
          </a:p>
          <a:p>
            <a:pPr algn="ctr"/>
            <a:endParaRPr lang="en-US" dirty="0" smtClean="0"/>
          </a:p>
          <a:p>
            <a:pPr marL="0" lvl="1" algn="ctr"/>
            <a:r>
              <a:rPr lang="en-US" sz="2400" dirty="0"/>
              <a:t>Score calculates properly if bowler rolls a </a:t>
            </a:r>
            <a:r>
              <a:rPr lang="en-US" sz="2400" dirty="0" smtClean="0"/>
              <a:t>spare</a:t>
            </a:r>
            <a:endParaRPr lang="en-US" dirty="0"/>
          </a:p>
        </p:txBody>
      </p:sp>
      <p:sp>
        <p:nvSpPr>
          <p:cNvPr id="8" name="Rectangle 7"/>
          <p:cNvSpPr/>
          <p:nvPr/>
        </p:nvSpPr>
        <p:spPr>
          <a:xfrm>
            <a:off x="0" y="133350"/>
            <a:ext cx="8915400" cy="369332"/>
          </a:xfrm>
          <a:prstGeom prst="rect">
            <a:avLst/>
          </a:prstGeom>
        </p:spPr>
        <p:txBody>
          <a:bodyPr wrap="square">
            <a:spAutoFit/>
          </a:bodyPr>
          <a:lstStyle/>
          <a:p>
            <a:pPr lvl="1" algn="ctr"/>
            <a:r>
              <a:rPr lang="en-US" dirty="0"/>
              <a:t>Unit Test #2 - </a:t>
            </a:r>
            <a:r>
              <a:rPr lang="en-US" dirty="0" smtClean="0"/>
              <a:t>Score </a:t>
            </a:r>
            <a:r>
              <a:rPr lang="en-US" dirty="0"/>
              <a:t>should be 20 if bowler knocks down 1 pin every roll</a:t>
            </a:r>
          </a:p>
        </p:txBody>
      </p:sp>
    </p:spTree>
    <p:extLst>
      <p:ext uri="{BB962C8B-B14F-4D97-AF65-F5344CB8AC3E}">
        <p14:creationId xmlns:p14="http://schemas.microsoft.com/office/powerpoint/2010/main" val="3380520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static testMethod void testOneSpare() {</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g.roll(5);</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a:solidFill>
                  <a:srgbClr val="0000FF"/>
                </a:solidFill>
                <a:cs typeface="Optima"/>
              </a:rPr>
              <a:t>g.roll(5)</a:t>
            </a:r>
            <a:r>
              <a:rPr lang="en-US" sz="1000" dirty="0" smtClean="0">
                <a:solidFill>
                  <a:srgbClr val="0000FF"/>
                </a:solidFill>
                <a:cs typeface="Optima"/>
              </a:rPr>
              <a:t>;  //spare</a:t>
            </a:r>
            <a:endParaRPr lang="en-US" sz="1000" dirty="0">
              <a:solidFill>
                <a:srgbClr val="0000FF"/>
              </a:solidFill>
              <a:cs typeface="Optima"/>
            </a:endParaRPr>
          </a:p>
          <a:p>
            <a:pPr marL="0" indent="0">
              <a:lnSpc>
                <a:spcPts val="1100"/>
              </a:lnSpc>
              <a:spcBef>
                <a:spcPts val="0"/>
              </a:spcBef>
              <a:buNone/>
            </a:pPr>
            <a:r>
              <a:rPr lang="en-US" sz="1000" dirty="0">
                <a:solidFill>
                  <a:srgbClr val="0000FF"/>
                </a:solidFill>
                <a:cs typeface="Optima"/>
              </a:rPr>
              <a:t>        g.roll(3);</a:t>
            </a:r>
          </a:p>
          <a:p>
            <a:pPr marL="0" indent="0">
              <a:lnSpc>
                <a:spcPts val="1100"/>
              </a:lnSpc>
              <a:spcBef>
                <a:spcPts val="0"/>
              </a:spcBef>
              <a:buNone/>
            </a:pPr>
            <a:r>
              <a:rPr lang="en-US" sz="1000" dirty="0">
                <a:solidFill>
                  <a:srgbClr val="0000FF"/>
                </a:solidFill>
                <a:cs typeface="Optima"/>
              </a:rPr>
              <a:t>        rollMany(17,0);</a:t>
            </a:r>
          </a:p>
          <a:p>
            <a:pPr marL="0" indent="0">
              <a:lnSpc>
                <a:spcPts val="1100"/>
              </a:lnSpc>
              <a:spcBef>
                <a:spcPts val="0"/>
              </a:spcBef>
              <a:buNone/>
            </a:pPr>
            <a:r>
              <a:rPr lang="en-US" sz="1000" dirty="0">
                <a:solidFill>
                  <a:srgbClr val="0000FF"/>
                </a:solidFill>
                <a:cs typeface="Optima"/>
              </a:rPr>
              <a:t>        System.assertEquals(16,g.score(), ‘Spare not scored correctly’);</a:t>
            </a:r>
          </a:p>
          <a:p>
            <a:pPr marL="0" indent="0">
              <a:lnSpc>
                <a:spcPts val="1100"/>
              </a:lnSpc>
              <a:spcBef>
                <a:spcPts val="0"/>
              </a:spcBef>
              <a:buNone/>
            </a:pPr>
            <a:r>
              <a:rPr lang="en-US" sz="1000" dirty="0" smtClean="0">
                <a:solidFill>
                  <a:srgbClr val="0000FF"/>
                </a:solidFill>
                <a:cs typeface="Optima"/>
              </a:rPr>
              <a:t>    </a:t>
            </a:r>
            <a:r>
              <a:rPr lang="en-US" sz="1000" dirty="0">
                <a:solidFill>
                  <a:srgbClr val="0000FF"/>
                </a:solidFill>
                <a:cs typeface="Optima"/>
              </a:rPr>
              <a:t>}</a:t>
            </a:r>
            <a:endParaRPr lang="en-US" sz="1000" dirty="0" smtClean="0">
              <a:solidFill>
                <a:srgbClr val="0000FF"/>
              </a:solidFill>
              <a:cs typeface="Optima"/>
            </a:endParaRP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pic>
        <p:nvPicPr>
          <p:cNvPr id="11" name="Picture 1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88012"/>
            <a:ext cx="867664" cy="852170"/>
          </a:xfrm>
          <a:prstGeom prst="rect">
            <a:avLst/>
          </a:prstGeom>
        </p:spPr>
      </p:pic>
      <p:sp>
        <p:nvSpPr>
          <p:cNvPr id="2" name="Rectangular Callout 1"/>
          <p:cNvSpPr/>
          <p:nvPr/>
        </p:nvSpPr>
        <p:spPr>
          <a:xfrm>
            <a:off x="1794690" y="3481412"/>
            <a:ext cx="1710728" cy="385738"/>
          </a:xfrm>
          <a:prstGeom prst="wedgeRectCallout">
            <a:avLst>
              <a:gd name="adj1" fmla="val -71139"/>
              <a:gd name="adj2" fmla="val -48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Ugly </a:t>
            </a:r>
            <a:r>
              <a:rPr lang="en-US" dirty="0" smtClean="0">
                <a:solidFill>
                  <a:schemeClr val="tx1"/>
                </a:solidFill>
              </a:rPr>
              <a:t>comment</a:t>
            </a:r>
            <a:endParaRPr lang="en-US" dirty="0">
              <a:solidFill>
                <a:schemeClr val="tx1"/>
              </a:solidFill>
            </a:endParaRPr>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12"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13" name="Picture 12" descr="yellow-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0"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1072416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0" end="2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6" end="2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1" end="2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2" end="2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3" end="2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4" end="2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5" end="2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2" nodeType="clickEffect">
                                  <p:stCondLst>
                                    <p:cond delay="0"/>
                                  </p:stCondLst>
                                  <p:childTnLst>
                                    <p:animMotion origin="layout" path="M 3.05556E-6 -8.07894E-7 C 0.23628 -0.2732 0.47274 -0.5461 0.5434 -0.64416 " pathEditMode="relative" rAng="0" ptsTypes="aA">
                                      <p:cBhvr>
                                        <p:cTn id="36" dur="1000" fill="hold"/>
                                        <p:tgtEl>
                                          <p:spTgt spid="2"/>
                                        </p:tgtEl>
                                        <p:attrNameLst>
                                          <p:attrName>ppt_x</p:attrName>
                                          <p:attrName>ppt_y</p:attrName>
                                        </p:attrNameLst>
                                      </p:cBhvr>
                                      <p:rCtr x="27170" y="-32223"/>
                                    </p:animMotion>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9">
                                            <p:bg/>
                                          </p:spTgt>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par>
                          <p:cTn id="43" fill="hold">
                            <p:stCondLst>
                              <p:cond delay="1000"/>
                            </p:stCondLst>
                            <p:childTnLst>
                              <p:par>
                                <p:cTn id="44" presetID="1" presetClass="exit" presetSubtype="0" fill="hold" grpId="1" nodeType="afterEffect">
                                  <p:stCondLst>
                                    <p:cond delay="0"/>
                                  </p:stCondLst>
                                  <p:childTnLst>
                                    <p:set>
                                      <p:cBhvr>
                                        <p:cTn id="45" dur="1" fill="hold">
                                          <p:stCondLst>
                                            <p:cond delay="0"/>
                                          </p:stCondLst>
                                        </p:cTn>
                                        <p:tgtEl>
                                          <p:spTgt spid="2"/>
                                        </p:tgtEl>
                                        <p:attrNameLst>
                                          <p:attrName>style.visibility</p:attrName>
                                        </p:attrNameLst>
                                      </p:cBhvr>
                                      <p:to>
                                        <p:strVal val="hidden"/>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build="allAtOnce"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a:cs typeface="Optima"/>
              </a:rPr>
              <a:t>static testMethod void testOneSpare() {</a:t>
            </a:r>
          </a:p>
          <a:p>
            <a:pPr marL="0" indent="0">
              <a:lnSpc>
                <a:spcPts val="1100"/>
              </a:lnSpc>
              <a:spcBef>
                <a:spcPts val="0"/>
              </a:spcBef>
              <a:buNone/>
            </a:pPr>
            <a:r>
              <a:rPr lang="en-US" sz="1000" dirty="0">
                <a:cs typeface="Optima"/>
              </a:rPr>
              <a:t>        </a:t>
            </a:r>
            <a:r>
              <a:rPr lang="en-US" sz="1000" dirty="0" smtClean="0">
                <a:cs typeface="Optima"/>
              </a:rPr>
              <a:t>g.roll(5);</a:t>
            </a:r>
          </a:p>
          <a:p>
            <a:pPr marL="0" indent="0">
              <a:lnSpc>
                <a:spcPts val="1100"/>
              </a:lnSpc>
              <a:spcBef>
                <a:spcPts val="0"/>
              </a:spcBef>
              <a:buNone/>
            </a:pPr>
            <a:r>
              <a:rPr lang="en-US" sz="1000" dirty="0">
                <a:cs typeface="Optima"/>
              </a:rPr>
              <a:t> </a:t>
            </a:r>
            <a:r>
              <a:rPr lang="en-US" sz="1000" dirty="0" smtClean="0">
                <a:cs typeface="Optima"/>
              </a:rPr>
              <a:t>       </a:t>
            </a:r>
            <a:r>
              <a:rPr lang="en-US" sz="1000" dirty="0">
                <a:cs typeface="Optima"/>
              </a:rPr>
              <a:t>g.roll(5)</a:t>
            </a:r>
            <a:r>
              <a:rPr lang="en-US" sz="1000" dirty="0" smtClean="0">
                <a:cs typeface="Optima"/>
              </a:rPr>
              <a:t>;  //spare</a:t>
            </a:r>
            <a:endParaRPr lang="en-US" sz="1000" dirty="0">
              <a:cs typeface="Optima"/>
            </a:endParaRP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r>
              <a:rPr lang="en-US" sz="1000" dirty="0">
                <a:cs typeface="Optima"/>
              </a:rPr>
              <a:t>}</a:t>
            </a:r>
            <a:endParaRPr lang="en-US" sz="1000" dirty="0" smtClean="0">
              <a:cs typeface="Optima"/>
            </a:endParaRP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11" name="Rectangle 10"/>
          <p:cNvSpPr/>
          <p:nvPr/>
        </p:nvSpPr>
        <p:spPr>
          <a:xfrm>
            <a:off x="3200400" y="3668448"/>
            <a:ext cx="3276600" cy="3394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p:cNvSpPr txBox="1"/>
          <p:nvPr/>
        </p:nvSpPr>
        <p:spPr>
          <a:xfrm>
            <a:off x="3048000" y="3652702"/>
            <a:ext cx="3505200" cy="369332"/>
          </a:xfrm>
          <a:prstGeom prst="rect">
            <a:avLst/>
          </a:prstGeom>
          <a:noFill/>
        </p:spPr>
        <p:txBody>
          <a:bodyPr wrap="square" rtlCol="0">
            <a:spAutoFit/>
          </a:bodyPr>
          <a:lstStyle/>
          <a:p>
            <a:r>
              <a:rPr lang="en-US" b="1" dirty="0" smtClean="0">
                <a:ln w="11430"/>
                <a:solidFill>
                  <a:srgbClr val="FF0000"/>
                </a:solidFill>
                <a:effectLst>
                  <a:outerShdw blurRad="50800" dist="39000" dir="5460000" algn="tl">
                    <a:srgbClr val="000000">
                      <a:alpha val="38000"/>
                    </a:srgbClr>
                  </a:outerShdw>
                </a:effectLst>
              </a:rPr>
              <a:t>Expected 16   but </a:t>
            </a:r>
            <a:r>
              <a:rPr lang="en-US" b="1" dirty="0" smtClean="0">
                <a:ln w="11430"/>
                <a:solidFill>
                  <a:srgbClr val="FF0000"/>
                </a:solidFill>
              </a:rPr>
              <a:t>returned</a:t>
            </a:r>
            <a:r>
              <a:rPr lang="en-US" b="1" dirty="0" smtClean="0">
                <a:ln w="11430"/>
                <a:solidFill>
                  <a:srgbClr val="FF0000"/>
                </a:solidFill>
                <a:effectLst>
                  <a:outerShdw blurRad="50800" dist="39000" dir="5460000" algn="tl">
                    <a:srgbClr val="000000">
                      <a:alpha val="38000"/>
                    </a:srgbClr>
                  </a:outerShdw>
                </a:effectLst>
              </a:rPr>
              <a:t> 13</a:t>
            </a:r>
            <a:endParaRPr lang="en-US" b="1" dirty="0">
              <a:ln w="11430"/>
              <a:solidFill>
                <a:srgbClr val="FF0000"/>
              </a:solidFill>
              <a:effectLst>
                <a:outerShdw blurRad="50800" dist="39000" dir="5460000" algn="tl">
                  <a:srgbClr val="000000">
                    <a:alpha val="38000"/>
                  </a:srgbClr>
                </a:outerShdw>
              </a:effectLst>
            </a:endParaRPr>
          </a:p>
        </p:txBody>
      </p:sp>
      <p:cxnSp>
        <p:nvCxnSpPr>
          <p:cNvPr id="13" name="Straight Arrow Connector 12"/>
          <p:cNvCxnSpPr/>
          <p:nvPr/>
        </p:nvCxnSpPr>
        <p:spPr>
          <a:xfrm flipH="1">
            <a:off x="1871040" y="3784802"/>
            <a:ext cx="1176960" cy="223080"/>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363081" y="1845622"/>
            <a:ext cx="362306" cy="1807082"/>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302633"/>
            <a:ext cx="867664" cy="859917"/>
          </a:xfrm>
          <a:prstGeom prst="rect">
            <a:avLst/>
          </a:prstGeom>
        </p:spPr>
      </p:pic>
      <p:pic>
        <p:nvPicPr>
          <p:cNvPr id="15" name="Picture 14" descr="red-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50"/>
            <a:ext cx="919769" cy="895350"/>
          </a:xfrm>
          <a:prstGeom prst="rect">
            <a:avLst/>
          </a:prstGeom>
        </p:spPr>
      </p:pic>
      <p:sp>
        <p:nvSpPr>
          <p:cNvPr id="22" name="Line 4"/>
          <p:cNvSpPr>
            <a:spLocks noChangeShapeType="1"/>
          </p:cNvSpPr>
          <p:nvPr/>
        </p:nvSpPr>
        <p:spPr bwMode="auto">
          <a:xfrm>
            <a:off x="4572000" y="647702"/>
            <a:ext cx="5470" cy="3600448"/>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9" name="Line 4"/>
          <p:cNvSpPr>
            <a:spLocks noChangeShapeType="1"/>
          </p:cNvSpPr>
          <p:nvPr/>
        </p:nvSpPr>
        <p:spPr bwMode="auto">
          <a:xfrm>
            <a:off x="4572000" y="628651"/>
            <a:ext cx="5470" cy="3619499"/>
          </a:xfrm>
          <a:prstGeom prst="line">
            <a:avLst/>
          </a:prstGeom>
          <a:noFill/>
          <a:ln w="9525">
            <a:solidFill>
              <a:srgbClr val="FF0000"/>
            </a:solidFill>
            <a:round/>
            <a:headEnd/>
            <a:tailEnd/>
          </a:ln>
          <a:effectLst>
            <a:glow rad="101600">
              <a:srgbClr val="FF0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8531269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a:cs typeface="Optima"/>
              </a:rPr>
              <a:t>static testMethod void testOneSpare() {</a:t>
            </a:r>
          </a:p>
          <a:p>
            <a:pPr marL="0" indent="0">
              <a:lnSpc>
                <a:spcPts val="1100"/>
              </a:lnSpc>
              <a:spcBef>
                <a:spcPts val="0"/>
              </a:spcBef>
              <a:buNone/>
            </a:pPr>
            <a:r>
              <a:rPr lang="en-US" sz="1000" dirty="0">
                <a:cs typeface="Optima"/>
              </a:rPr>
              <a:t>        </a:t>
            </a:r>
            <a:r>
              <a:rPr lang="en-US" sz="1000" dirty="0" smtClean="0">
                <a:cs typeface="Optima"/>
              </a:rPr>
              <a:t>g.roll(5);</a:t>
            </a:r>
          </a:p>
          <a:p>
            <a:pPr marL="0" indent="0">
              <a:lnSpc>
                <a:spcPts val="1100"/>
              </a:lnSpc>
              <a:spcBef>
                <a:spcPts val="0"/>
              </a:spcBef>
              <a:buNone/>
            </a:pPr>
            <a:r>
              <a:rPr lang="en-US" sz="1000" dirty="0">
                <a:cs typeface="Optima"/>
              </a:rPr>
              <a:t> </a:t>
            </a:r>
            <a:r>
              <a:rPr lang="en-US" sz="1000" dirty="0" smtClean="0">
                <a:cs typeface="Optima"/>
              </a:rPr>
              <a:t>       </a:t>
            </a:r>
            <a:r>
              <a:rPr lang="en-US" sz="1000" dirty="0">
                <a:cs typeface="Optima"/>
              </a:rPr>
              <a:t>g.roll(5)</a:t>
            </a:r>
            <a:r>
              <a:rPr lang="en-US" sz="1000" dirty="0" smtClean="0">
                <a:cs typeface="Optima"/>
              </a:rPr>
              <a:t>;  //spare</a:t>
            </a:r>
            <a:endParaRPr lang="en-US" sz="1000" dirty="0">
              <a:cs typeface="Optima"/>
            </a:endParaRP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r>
              <a:rPr lang="en-US" sz="1000" dirty="0">
                <a:cs typeface="Optima"/>
              </a:rPr>
              <a:t>}</a:t>
            </a:r>
            <a:endParaRPr lang="en-US" sz="1000" dirty="0" smtClean="0">
              <a:cs typeface="Optima"/>
            </a:endParaRP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2" name="TextBox 1"/>
          <p:cNvSpPr txBox="1"/>
          <p:nvPr/>
        </p:nvSpPr>
        <p:spPr>
          <a:xfrm>
            <a:off x="7007896" y="629433"/>
            <a:ext cx="1860906" cy="646331"/>
          </a:xfrm>
          <a:prstGeom prst="rect">
            <a:avLst/>
          </a:prstGeom>
          <a:noFill/>
        </p:spPr>
        <p:txBody>
          <a:bodyPr wrap="none" rtlCol="0">
            <a:spAutoFit/>
          </a:bodyPr>
          <a:lstStyle/>
          <a:p>
            <a:r>
              <a:rPr lang="en-US" sz="1200" dirty="0" smtClean="0"/>
              <a:t>Tempted to use flag to</a:t>
            </a:r>
          </a:p>
          <a:p>
            <a:r>
              <a:rPr lang="en-US" sz="1200" dirty="0" smtClean="0"/>
              <a:t>Remember previous roll.</a:t>
            </a:r>
          </a:p>
          <a:p>
            <a:r>
              <a:rPr lang="en-US" sz="1200" dirty="0" smtClean="0"/>
              <a:t>Design must be wrong.</a:t>
            </a:r>
            <a:endParaRPr lang="en-US" sz="1200" dirty="0"/>
          </a:p>
        </p:txBody>
      </p:sp>
      <p:cxnSp>
        <p:nvCxnSpPr>
          <p:cNvPr id="15" name="Straight Arrow Connector 14"/>
          <p:cNvCxnSpPr>
            <a:stCxn id="2" idx="1"/>
          </p:cNvCxnSpPr>
          <p:nvPr/>
        </p:nvCxnSpPr>
        <p:spPr>
          <a:xfrm flipH="1">
            <a:off x="6537313" y="952599"/>
            <a:ext cx="470583" cy="0"/>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3" idx="1"/>
          </p:cNvCxnSpPr>
          <p:nvPr/>
        </p:nvCxnSpPr>
        <p:spPr>
          <a:xfrm flipH="1" flipV="1">
            <a:off x="6293509" y="1200150"/>
            <a:ext cx="492583" cy="294455"/>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786092" y="1356105"/>
            <a:ext cx="1698377" cy="276999"/>
          </a:xfrm>
          <a:prstGeom prst="rect">
            <a:avLst/>
          </a:prstGeom>
          <a:noFill/>
        </p:spPr>
        <p:txBody>
          <a:bodyPr wrap="none" rtlCol="0">
            <a:spAutoFit/>
          </a:bodyPr>
          <a:lstStyle/>
          <a:p>
            <a:r>
              <a:rPr lang="en-US" sz="1200" dirty="0" smtClean="0"/>
              <a:t>Roll() calculates score</a:t>
            </a:r>
            <a:endParaRPr lang="en-US" sz="1200" dirty="0"/>
          </a:p>
        </p:txBody>
      </p:sp>
      <p:sp>
        <p:nvSpPr>
          <p:cNvPr id="24" name="Text Box 10"/>
          <p:cNvSpPr txBox="1">
            <a:spLocks noChangeArrowheads="1"/>
          </p:cNvSpPr>
          <p:nvPr/>
        </p:nvSpPr>
        <p:spPr bwMode="auto">
          <a:xfrm>
            <a:off x="6537313" y="1793978"/>
            <a:ext cx="2209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latin typeface="Bradley Hand ITC" charset="0"/>
              </a:rPr>
              <a:t>score() does not calculate score, but name implies that it does.</a:t>
            </a:r>
          </a:p>
        </p:txBody>
      </p:sp>
      <p:cxnSp>
        <p:nvCxnSpPr>
          <p:cNvPr id="25" name="Straight Arrow Connector 24"/>
          <p:cNvCxnSpPr>
            <a:stCxn id="24" idx="1"/>
          </p:cNvCxnSpPr>
          <p:nvPr/>
        </p:nvCxnSpPr>
        <p:spPr>
          <a:xfrm flipH="1" flipV="1">
            <a:off x="5943600" y="1733550"/>
            <a:ext cx="593713" cy="383594"/>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 Box 10"/>
          <p:cNvSpPr txBox="1">
            <a:spLocks noChangeArrowheads="1"/>
          </p:cNvSpPr>
          <p:nvPr/>
        </p:nvSpPr>
        <p:spPr bwMode="auto">
          <a:xfrm>
            <a:off x="4823935" y="2928897"/>
            <a:ext cx="404487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200" b="1" dirty="0" smtClean="0">
                <a:latin typeface="Bradley Hand ITC" charset="0"/>
              </a:rPr>
              <a:t>Design is not going in the right direction.</a:t>
            </a:r>
          </a:p>
          <a:p>
            <a:r>
              <a:rPr lang="en-US" sz="1200" b="1" dirty="0" smtClean="0">
                <a:latin typeface="Bradley Hand ITC" charset="0"/>
              </a:rPr>
              <a:t>-Methods doing the wrong job</a:t>
            </a:r>
          </a:p>
          <a:p>
            <a:r>
              <a:rPr lang="en-US" sz="1200" b="1" dirty="0" smtClean="0">
                <a:latin typeface="Bradley Hand ITC" charset="0"/>
              </a:rPr>
              <a:t>-Going down a design path we would rather avoid</a:t>
            </a:r>
          </a:p>
          <a:p>
            <a:endParaRPr lang="en-US" sz="1200" b="1" dirty="0">
              <a:latin typeface="Bradley Hand ITC" charset="0"/>
            </a:endParaRPr>
          </a:p>
          <a:p>
            <a:r>
              <a:rPr lang="en-US" sz="1200" b="1" dirty="0" smtClean="0">
                <a:latin typeface="Bradley Hand ITC" charset="0"/>
              </a:rPr>
              <a:t>Let’s comment out testOneSpare and do some rework</a:t>
            </a:r>
            <a:endParaRPr lang="en-US" sz="1200" b="1" dirty="0">
              <a:latin typeface="Bradley Hand ITC" charset="0"/>
            </a:endParaRPr>
          </a:p>
        </p:txBody>
      </p:sp>
      <p:sp>
        <p:nvSpPr>
          <p:cNvPr id="19"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21" name="Picture 2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26"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6804427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smtClean="0">
                <a:solidFill>
                  <a:schemeClr val="accent4">
                    <a:lumMod val="50000"/>
                    <a:lumOff val="50000"/>
                  </a:schemeClr>
                </a:solidFill>
                <a:cs typeface="Optima"/>
              </a:rPr>
              <a:t>// static </a:t>
            </a:r>
            <a:r>
              <a:rPr lang="en-US" sz="1000" dirty="0">
                <a:solidFill>
                  <a:schemeClr val="accent4">
                    <a:lumMod val="50000"/>
                    <a:lumOff val="50000"/>
                  </a:schemeClr>
                </a:solidFill>
                <a:cs typeface="Optima"/>
              </a:rPr>
              <a:t>testMethod void testOneSpare() {</a:t>
            </a:r>
          </a:p>
          <a:p>
            <a:pPr marL="0" indent="0">
              <a:lnSpc>
                <a:spcPts val="1100"/>
              </a:lnSpc>
              <a:spcBef>
                <a:spcPts val="0"/>
              </a:spcBef>
              <a:buNone/>
            </a:pPr>
            <a:r>
              <a:rPr lang="en-US" sz="1000" dirty="0">
                <a:solidFill>
                  <a:schemeClr val="accent4">
                    <a:lumMod val="50000"/>
                    <a:lumOff val="50000"/>
                  </a:schemeClr>
                </a:solidFill>
                <a:cs typeface="Optima"/>
              </a:rPr>
              <a:t>    </a:t>
            </a:r>
            <a:r>
              <a:rPr lang="en-US" sz="1000" dirty="0" smtClean="0">
                <a:solidFill>
                  <a:schemeClr val="accent4">
                    <a:lumMod val="50000"/>
                    <a:lumOff val="50000"/>
                  </a:schemeClr>
                </a:solidFill>
                <a:cs typeface="Optima"/>
              </a:rPr>
              <a:t>//     g.roll(5);</a:t>
            </a:r>
          </a:p>
          <a:p>
            <a:pPr marL="0" indent="0">
              <a:lnSpc>
                <a:spcPts val="1100"/>
              </a:lnSpc>
              <a:spcBef>
                <a:spcPts val="0"/>
              </a:spcBef>
              <a:buNone/>
            </a:pPr>
            <a:r>
              <a:rPr lang="en-US" sz="1000" dirty="0">
                <a:solidFill>
                  <a:schemeClr val="accent4">
                    <a:lumMod val="50000"/>
                    <a:lumOff val="50000"/>
                  </a:schemeClr>
                </a:solidFill>
                <a:cs typeface="Optima"/>
              </a:rPr>
              <a:t> </a:t>
            </a:r>
            <a:r>
              <a:rPr lang="en-US" sz="1000" dirty="0" smtClean="0">
                <a:solidFill>
                  <a:schemeClr val="accent4">
                    <a:lumMod val="50000"/>
                    <a:lumOff val="50000"/>
                  </a:schemeClr>
                </a:solidFill>
                <a:cs typeface="Optima"/>
              </a:rPr>
              <a:t>   //     </a:t>
            </a:r>
            <a:r>
              <a:rPr lang="en-US" sz="1000" dirty="0">
                <a:solidFill>
                  <a:schemeClr val="accent4">
                    <a:lumMod val="50000"/>
                    <a:lumOff val="50000"/>
                  </a:schemeClr>
                </a:solidFill>
                <a:cs typeface="Optima"/>
              </a:rPr>
              <a:t>g.roll(5)</a:t>
            </a:r>
            <a:r>
              <a:rPr lang="en-US" sz="1000" dirty="0" smtClean="0">
                <a:solidFill>
                  <a:schemeClr val="accent4">
                    <a:lumMod val="50000"/>
                    <a:lumOff val="50000"/>
                  </a:schemeClr>
                </a:solidFill>
                <a:cs typeface="Optima"/>
              </a:rPr>
              <a:t>;  //spare</a:t>
            </a:r>
            <a:endParaRPr lang="en-US" sz="1000" dirty="0">
              <a:solidFill>
                <a:schemeClr val="accent4">
                  <a:lumMod val="50000"/>
                  <a:lumOff val="50000"/>
                </a:schemeClr>
              </a:solidFill>
              <a:cs typeface="Optima"/>
            </a:endParaRPr>
          </a:p>
          <a:p>
            <a:pPr marL="0" indent="0">
              <a:lnSpc>
                <a:spcPts val="1100"/>
              </a:lnSpc>
              <a:spcBef>
                <a:spcPts val="0"/>
              </a:spcBef>
              <a:buNone/>
            </a:pPr>
            <a:r>
              <a:rPr lang="en-US" sz="1000" dirty="0">
                <a:solidFill>
                  <a:schemeClr val="accent4">
                    <a:lumMod val="50000"/>
                    <a:lumOff val="50000"/>
                  </a:schemeClr>
                </a:solidFill>
                <a:cs typeface="Optima"/>
              </a:rPr>
              <a:t>    </a:t>
            </a:r>
            <a:r>
              <a:rPr lang="en-US" sz="1000" dirty="0" smtClean="0">
                <a:solidFill>
                  <a:schemeClr val="accent4">
                    <a:lumMod val="50000"/>
                    <a:lumOff val="50000"/>
                  </a:schemeClr>
                </a:solidFill>
                <a:cs typeface="Optima"/>
              </a:rPr>
              <a:t>//     </a:t>
            </a:r>
            <a:r>
              <a:rPr lang="en-US" sz="1000" dirty="0">
                <a:solidFill>
                  <a:schemeClr val="accent4">
                    <a:lumMod val="50000"/>
                    <a:lumOff val="50000"/>
                  </a:schemeClr>
                </a:solidFill>
                <a:cs typeface="Optima"/>
              </a:rPr>
              <a:t>g.roll(3);</a:t>
            </a:r>
          </a:p>
          <a:p>
            <a:pPr marL="0" indent="0">
              <a:lnSpc>
                <a:spcPts val="1100"/>
              </a:lnSpc>
              <a:spcBef>
                <a:spcPts val="0"/>
              </a:spcBef>
              <a:buNone/>
            </a:pPr>
            <a:r>
              <a:rPr lang="en-US" sz="1000" dirty="0">
                <a:solidFill>
                  <a:schemeClr val="accent4">
                    <a:lumMod val="50000"/>
                    <a:lumOff val="50000"/>
                  </a:schemeClr>
                </a:solidFill>
                <a:cs typeface="Optima"/>
              </a:rPr>
              <a:t>    </a:t>
            </a:r>
            <a:r>
              <a:rPr lang="en-US" sz="1000" dirty="0" smtClean="0">
                <a:solidFill>
                  <a:schemeClr val="accent4">
                    <a:lumMod val="50000"/>
                    <a:lumOff val="50000"/>
                  </a:schemeClr>
                </a:solidFill>
                <a:cs typeface="Optima"/>
              </a:rPr>
              <a:t>//     </a:t>
            </a:r>
            <a:r>
              <a:rPr lang="en-US" sz="1000" dirty="0">
                <a:solidFill>
                  <a:schemeClr val="accent4">
                    <a:lumMod val="50000"/>
                    <a:lumOff val="50000"/>
                  </a:schemeClr>
                </a:solidFill>
                <a:cs typeface="Optima"/>
              </a:rPr>
              <a:t>rollMany(17,0);</a:t>
            </a:r>
          </a:p>
          <a:p>
            <a:pPr marL="0" indent="0">
              <a:lnSpc>
                <a:spcPts val="1100"/>
              </a:lnSpc>
              <a:spcBef>
                <a:spcPts val="0"/>
              </a:spcBef>
              <a:buNone/>
            </a:pPr>
            <a:r>
              <a:rPr lang="en-US" sz="1000" dirty="0">
                <a:solidFill>
                  <a:schemeClr val="accent4">
                    <a:lumMod val="50000"/>
                    <a:lumOff val="50000"/>
                  </a:schemeClr>
                </a:solidFill>
                <a:cs typeface="Optima"/>
              </a:rPr>
              <a:t>    //    System.assertEquals(16,g.score(), ‘Spare not scored correctly’);</a:t>
            </a:r>
          </a:p>
          <a:p>
            <a:pPr marL="0" indent="0">
              <a:lnSpc>
                <a:spcPts val="1100"/>
              </a:lnSpc>
              <a:spcBef>
                <a:spcPts val="0"/>
              </a:spcBef>
              <a:buNone/>
            </a:pPr>
            <a:r>
              <a:rPr lang="en-US" sz="1000" dirty="0" smtClean="0">
                <a:solidFill>
                  <a:schemeClr val="accent4">
                    <a:lumMod val="50000"/>
                    <a:lumOff val="50000"/>
                  </a:schemeClr>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a:t>
            </a:r>
            <a:r>
              <a:rPr lang="en-US" sz="1000" dirty="0" smtClean="0">
                <a:solidFill>
                  <a:srgbClr val="FF0000"/>
                </a:solidFill>
              </a:rPr>
              <a:t>roll</a:t>
            </a:r>
            <a:r>
              <a:rPr lang="en-US" sz="1000" dirty="0" smtClean="0"/>
              <a:t>(Integer pins) {</a:t>
            </a:r>
          </a:p>
          <a:p>
            <a:pPr marL="0" indent="0">
              <a:lnSpc>
                <a:spcPts val="1100"/>
              </a:lnSpc>
              <a:spcBef>
                <a:spcPts val="0"/>
              </a:spcBef>
              <a:buNone/>
            </a:pPr>
            <a:r>
              <a:rPr lang="en-US" sz="1000" dirty="0" smtClean="0"/>
              <a:t>        score += pins;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FF0000"/>
                </a:solidFill>
              </a:rPr>
              <a:t>score</a:t>
            </a: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685489" y="26753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8" name="Line 4"/>
          <p:cNvSpPr>
            <a:spLocks noChangeShapeType="1"/>
          </p:cNvSpPr>
          <p:nvPr/>
        </p:nvSpPr>
        <p:spPr bwMode="auto">
          <a:xfrm>
            <a:off x="4572000" y="590550"/>
            <a:ext cx="0" cy="4188613"/>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0" name="Picture 9"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115641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smtClean="0">
                <a:solidFill>
                  <a:srgbClr val="797B7E"/>
                </a:solidFill>
                <a:cs typeface="Optima"/>
              </a:rPr>
              <a:t>// static </a:t>
            </a:r>
            <a:r>
              <a:rPr lang="en-US" sz="1000" dirty="0">
                <a:solidFill>
                  <a:srgbClr val="797B7E"/>
                </a:solidFill>
                <a:cs typeface="Optima"/>
              </a:rPr>
              <a:t>testMethod void testOneSpare() {</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g.roll(5);</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     </a:t>
            </a:r>
            <a:r>
              <a:rPr lang="en-US" sz="1000" dirty="0">
                <a:solidFill>
                  <a:srgbClr val="797B7E"/>
                </a:solidFill>
                <a:cs typeface="Optima"/>
              </a:rPr>
              <a:t>g.roll(5)</a:t>
            </a:r>
            <a:r>
              <a:rPr lang="en-US" sz="1000" dirty="0" smtClean="0">
                <a:solidFill>
                  <a:srgbClr val="797B7E"/>
                </a:solidFill>
                <a:cs typeface="Optima"/>
              </a:rPr>
              <a:t>;  //spare</a:t>
            </a:r>
            <a:endParaRPr lang="en-US" sz="1000" dirty="0">
              <a:solidFill>
                <a:srgbClr val="797B7E"/>
              </a:solidFill>
              <a:cs typeface="Optima"/>
            </a:endParaRP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a:t>
            </a:r>
            <a:r>
              <a:rPr lang="en-US" sz="1000" dirty="0">
                <a:solidFill>
                  <a:srgbClr val="797B7E"/>
                </a:solidFill>
                <a:cs typeface="Optima"/>
              </a:rPr>
              <a:t>g.roll(3);</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a:t>
            </a:r>
            <a:r>
              <a:rPr lang="en-US" sz="1000" dirty="0">
                <a:solidFill>
                  <a:srgbClr val="797B7E"/>
                </a:solidFill>
                <a:cs typeface="Optima"/>
              </a:rPr>
              <a:t>rollMany(17,0);</a:t>
            </a:r>
          </a:p>
          <a:p>
            <a:pPr marL="0" indent="0">
              <a:lnSpc>
                <a:spcPts val="1100"/>
              </a:lnSpc>
              <a:spcBef>
                <a:spcPts val="0"/>
              </a:spcBef>
              <a:buNone/>
            </a:pPr>
            <a:r>
              <a:rPr lang="en-US" sz="1000" dirty="0">
                <a:solidFill>
                  <a:srgbClr val="797B7E"/>
                </a:solidFill>
                <a:cs typeface="Optima"/>
              </a:rPr>
              <a:t>    </a:t>
            </a:r>
            <a:r>
              <a:rPr lang="en-US" sz="1000" dirty="0">
                <a:solidFill>
                  <a:srgbClr val="7F7F7F"/>
                </a:solidFill>
                <a:cs typeface="Optima"/>
              </a:rPr>
              <a:t>//    System.assertEquals(16,g.score(), ‘Spare not scored correctly’);</a:t>
            </a:r>
          </a:p>
          <a:p>
            <a:pPr marL="0" indent="0">
              <a:lnSpc>
                <a:spcPts val="1100"/>
              </a:lnSpc>
              <a:spcBef>
                <a:spcPts val="0"/>
              </a:spcBef>
              <a:buNone/>
            </a:pPr>
            <a:r>
              <a:rPr lang="en-US" sz="1000" dirty="0" smtClean="0">
                <a:solidFill>
                  <a:srgbClr val="797B7E"/>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Integer score = 0;</a:t>
            </a:r>
          </a:p>
          <a:p>
            <a:pPr marL="0" indent="0">
              <a:lnSpc>
                <a:spcPts val="1100"/>
              </a:lnSpc>
              <a:spcBef>
                <a:spcPts val="0"/>
              </a:spcBef>
              <a:buNone/>
            </a:pPr>
            <a:r>
              <a:rPr lang="en-US" sz="1000" dirty="0"/>
              <a:t> </a:t>
            </a:r>
            <a:r>
              <a:rPr lang="en-US" sz="1000" dirty="0" smtClean="0"/>
              <a:t>  </a:t>
            </a:r>
            <a:r>
              <a:rPr lang="en-US" sz="1000" dirty="0"/>
              <a:t> </a:t>
            </a:r>
            <a:r>
              <a:rPr lang="en-US" sz="1000" dirty="0">
                <a:solidFill>
                  <a:srgbClr val="0000FF"/>
                </a:solidFill>
              </a:rPr>
              <a:t>private list&lt;Integer&gt; rolls = </a:t>
            </a:r>
            <a:endParaRPr lang="en-US" sz="1000" dirty="0" smtClean="0">
              <a:solidFill>
                <a:srgbClr val="0000FF"/>
              </a:solidFill>
            </a:endParaRPr>
          </a:p>
          <a:p>
            <a:pPr marL="0" indent="0">
              <a:lnSpc>
                <a:spcPts val="1100"/>
              </a:lnSpc>
              <a:spcBef>
                <a:spcPts val="0"/>
              </a:spcBef>
              <a:buNone/>
            </a:pPr>
            <a:r>
              <a:rPr lang="en-US" sz="1000" dirty="0">
                <a:solidFill>
                  <a:srgbClr val="0000FF"/>
                </a:solidFill>
              </a:rPr>
              <a:t> </a:t>
            </a:r>
            <a:r>
              <a:rPr lang="en-US" sz="1000" dirty="0" smtClean="0">
                <a:solidFill>
                  <a:srgbClr val="0000FF"/>
                </a:solidFill>
              </a:rPr>
              <a:t>                             new  list</a:t>
            </a:r>
            <a:r>
              <a:rPr lang="en-US" sz="1000" dirty="0">
                <a:solidFill>
                  <a:srgbClr val="0000FF"/>
                </a:solidFill>
              </a:rPr>
              <a:t>&lt;Integer&gt;{</a:t>
            </a:r>
            <a:r>
              <a:rPr lang="en-US" sz="1000" dirty="0" smtClean="0">
                <a:solidFill>
                  <a:srgbClr val="0000FF"/>
                </a:solidFill>
              </a:rPr>
              <a:t>0,0,0,0,0,0,0,0,0,0,0,0,0,0,0,0,0,0,0,0,0};</a:t>
            </a:r>
          </a:p>
          <a:p>
            <a:pPr marL="0" indent="0">
              <a:lnSpc>
                <a:spcPts val="1100"/>
              </a:lnSpc>
              <a:spcBef>
                <a:spcPts val="0"/>
              </a:spcBef>
              <a:buNone/>
            </a:pPr>
            <a:r>
              <a:rPr lang="en-US" sz="1000" dirty="0">
                <a:solidFill>
                  <a:srgbClr val="0000FF"/>
                </a:solidFill>
              </a:rPr>
              <a:t> </a:t>
            </a:r>
            <a:r>
              <a:rPr lang="en-US" sz="1000" dirty="0" smtClean="0">
                <a:solidFill>
                  <a:srgbClr val="0000FF"/>
                </a:solidFill>
              </a:rPr>
              <a:t>   private </a:t>
            </a:r>
            <a:r>
              <a:rPr lang="en-US" sz="1000" dirty="0">
                <a:solidFill>
                  <a:srgbClr val="0000FF"/>
                </a:solidFill>
              </a:rPr>
              <a:t>Integer currentRoll = 0;</a:t>
            </a:r>
            <a:endParaRPr lang="en-US" sz="1000" dirty="0" smtClean="0">
              <a:solidFill>
                <a:srgbClr val="0000FF"/>
              </a:solidFill>
            </a:endParaRP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a:t>
            </a:r>
            <a:r>
              <a:rPr lang="en-US" sz="1000" dirty="0" smtClean="0">
                <a:solidFill>
                  <a:srgbClr val="FF0000"/>
                </a:solidFill>
              </a:rPr>
              <a:t>roll</a:t>
            </a:r>
            <a:r>
              <a:rPr lang="en-US" sz="1000" dirty="0" smtClean="0"/>
              <a:t>(Integer pins) {</a:t>
            </a:r>
          </a:p>
          <a:p>
            <a:pPr marL="0" indent="0">
              <a:lnSpc>
                <a:spcPts val="1100"/>
              </a:lnSpc>
              <a:spcBef>
                <a:spcPts val="0"/>
              </a:spcBef>
              <a:buNone/>
            </a:pPr>
            <a:r>
              <a:rPr lang="en-US" sz="1000" dirty="0" smtClean="0"/>
              <a:t>        score += pins;</a:t>
            </a:r>
          </a:p>
          <a:p>
            <a:pPr marL="0" indent="0">
              <a:lnSpc>
                <a:spcPts val="1100"/>
              </a:lnSpc>
              <a:spcBef>
                <a:spcPts val="0"/>
              </a:spcBef>
              <a:buNone/>
            </a:pPr>
            <a:r>
              <a:rPr lang="en-US" sz="1000" dirty="0" smtClean="0"/>
              <a:t>        </a:t>
            </a:r>
            <a:r>
              <a:rPr lang="en-US" sz="1000" dirty="0" smtClean="0">
                <a:solidFill>
                  <a:srgbClr val="0000FF"/>
                </a:solidFill>
              </a:rPr>
              <a:t>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FF0000"/>
                </a:solidFill>
              </a:rPr>
              <a:t>score</a:t>
            </a: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10" name="Picture 9"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1"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1457327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smtClean="0">
                <a:solidFill>
                  <a:srgbClr val="797B7E"/>
                </a:solidFill>
                <a:cs typeface="Optima"/>
              </a:rPr>
              <a:t>// static </a:t>
            </a:r>
            <a:r>
              <a:rPr lang="en-US" sz="1000" dirty="0">
                <a:solidFill>
                  <a:srgbClr val="797B7E"/>
                </a:solidFill>
                <a:cs typeface="Optima"/>
              </a:rPr>
              <a:t>testMethod void testOneSpare() {</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g.roll(5);</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     </a:t>
            </a:r>
            <a:r>
              <a:rPr lang="en-US" sz="1000" dirty="0">
                <a:solidFill>
                  <a:srgbClr val="797B7E"/>
                </a:solidFill>
                <a:cs typeface="Optima"/>
              </a:rPr>
              <a:t>g.roll(5)</a:t>
            </a:r>
            <a:r>
              <a:rPr lang="en-US" sz="1000" dirty="0" smtClean="0">
                <a:solidFill>
                  <a:srgbClr val="797B7E"/>
                </a:solidFill>
                <a:cs typeface="Optima"/>
              </a:rPr>
              <a:t>;  //spare</a:t>
            </a:r>
            <a:endParaRPr lang="en-US" sz="1000" dirty="0">
              <a:solidFill>
                <a:srgbClr val="797B7E"/>
              </a:solidFill>
              <a:cs typeface="Optima"/>
            </a:endParaRP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a:t>
            </a:r>
            <a:r>
              <a:rPr lang="en-US" sz="1000" dirty="0">
                <a:solidFill>
                  <a:srgbClr val="797B7E"/>
                </a:solidFill>
                <a:cs typeface="Optima"/>
              </a:rPr>
              <a:t>g.roll(3);</a:t>
            </a:r>
          </a:p>
          <a:p>
            <a:pPr marL="0" indent="0">
              <a:lnSpc>
                <a:spcPts val="1100"/>
              </a:lnSpc>
              <a:spcBef>
                <a:spcPts val="0"/>
              </a:spcBef>
              <a:buNone/>
            </a:pPr>
            <a:r>
              <a:rPr lang="en-US" sz="1000" dirty="0">
                <a:solidFill>
                  <a:srgbClr val="797B7E"/>
                </a:solidFill>
                <a:cs typeface="Optima"/>
              </a:rPr>
              <a:t>    </a:t>
            </a:r>
            <a:r>
              <a:rPr lang="en-US" sz="1000" dirty="0" smtClean="0">
                <a:solidFill>
                  <a:srgbClr val="797B7E"/>
                </a:solidFill>
                <a:cs typeface="Optima"/>
              </a:rPr>
              <a:t>//     </a:t>
            </a:r>
            <a:r>
              <a:rPr lang="en-US" sz="1000" dirty="0">
                <a:solidFill>
                  <a:srgbClr val="797B7E"/>
                </a:solidFill>
                <a:cs typeface="Optima"/>
              </a:rPr>
              <a:t>rollMany(17,0);</a:t>
            </a:r>
          </a:p>
          <a:p>
            <a:pPr marL="0" indent="0">
              <a:lnSpc>
                <a:spcPts val="1100"/>
              </a:lnSpc>
              <a:spcBef>
                <a:spcPts val="0"/>
              </a:spcBef>
              <a:buNone/>
            </a:pPr>
            <a:r>
              <a:rPr lang="en-US" sz="1000" dirty="0">
                <a:solidFill>
                  <a:srgbClr val="797B7E"/>
                </a:solidFill>
                <a:cs typeface="Optima"/>
              </a:rPr>
              <a:t>    </a:t>
            </a:r>
            <a:r>
              <a:rPr lang="en-US" sz="1000" dirty="0">
                <a:solidFill>
                  <a:srgbClr val="7F7F7F"/>
                </a:solidFill>
                <a:cs typeface="Optima"/>
              </a:rPr>
              <a:t>//    System.assertEquals(16,g.score(), ‘Spare not scored correctly’);</a:t>
            </a:r>
          </a:p>
          <a:p>
            <a:pPr marL="0" indent="0">
              <a:lnSpc>
                <a:spcPts val="1100"/>
              </a:lnSpc>
              <a:spcBef>
                <a:spcPts val="0"/>
              </a:spcBef>
              <a:buNone/>
            </a:pPr>
            <a:r>
              <a:rPr lang="en-US" sz="1000" dirty="0" smtClean="0">
                <a:solidFill>
                  <a:srgbClr val="797B7E"/>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a:t>
            </a:r>
            <a:r>
              <a:rPr lang="en-US" sz="1000" dirty="0" smtClean="0">
                <a:solidFill>
                  <a:srgbClr val="FF0000"/>
                </a:solidFill>
              </a:rPr>
              <a:t>private Integer score = 0;</a:t>
            </a:r>
          </a:p>
          <a:p>
            <a:pPr marL="0" indent="0">
              <a:lnSpc>
                <a:spcPts val="1100"/>
              </a:lnSpc>
              <a:spcBef>
                <a:spcPts val="0"/>
              </a:spcBef>
              <a:buNone/>
            </a:pPr>
            <a:r>
              <a:rPr lang="en-US" sz="1000" dirty="0"/>
              <a:t> </a:t>
            </a:r>
            <a:r>
              <a:rPr lang="en-US" sz="1000" dirty="0" smtClean="0"/>
              <a:t>  </a:t>
            </a:r>
            <a:r>
              <a:rPr lang="en-US" sz="1000" dirty="0"/>
              <a:t> private 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a:t>
            </a:r>
            <a:r>
              <a:rPr lang="en-US" sz="1000" dirty="0" smtClean="0">
                <a:solidFill>
                  <a:srgbClr val="000000"/>
                </a:solidFill>
              </a:rPr>
              <a:t>roll</a:t>
            </a:r>
            <a:r>
              <a:rPr lang="en-US" sz="1000" dirty="0" smtClean="0"/>
              <a:t>(Integer pins) {</a:t>
            </a:r>
          </a:p>
          <a:p>
            <a:pPr marL="0" indent="0">
              <a:lnSpc>
                <a:spcPts val="1100"/>
              </a:lnSpc>
              <a:spcBef>
                <a:spcPts val="0"/>
              </a:spcBef>
              <a:buNone/>
            </a:pPr>
            <a:r>
              <a:rPr lang="en-US" sz="1000" dirty="0" smtClean="0"/>
              <a:t>        </a:t>
            </a:r>
            <a:r>
              <a:rPr lang="en-US" sz="1000" dirty="0" smtClean="0">
                <a:solidFill>
                  <a:srgbClr val="FF0000"/>
                </a:solidFill>
              </a:rPr>
              <a:t>score += pins;</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FF0000"/>
                </a:solidFill>
              </a:rPr>
              <a:t>score</a:t>
            </a:r>
            <a:r>
              <a:rPr lang="en-US" sz="1000" dirty="0" smtClean="0"/>
              <a:t>() {</a:t>
            </a:r>
          </a:p>
          <a:p>
            <a:pPr marL="0" indent="0">
              <a:lnSpc>
                <a:spcPts val="1100"/>
              </a:lnSpc>
              <a:spcBef>
                <a:spcPts val="0"/>
              </a:spcBef>
              <a:buNone/>
            </a:pPr>
            <a:r>
              <a:rPr lang="en-US" sz="1000" dirty="0" smtClean="0"/>
              <a:t>        </a:t>
            </a:r>
            <a:r>
              <a:rPr lang="en-US" sz="1000" dirty="0">
                <a:solidFill>
                  <a:srgbClr val="0000FF"/>
                </a:solidFill>
              </a:rPr>
              <a:t>Integer score = 0</a:t>
            </a:r>
            <a:r>
              <a:rPr lang="en-US" sz="1000" dirty="0" smtClean="0">
                <a:solidFill>
                  <a:srgbClr val="0000FF"/>
                </a:solidFill>
              </a:rPr>
              <a:t>;</a:t>
            </a:r>
          </a:p>
          <a:p>
            <a:pPr marL="0" indent="0">
              <a:lnSpc>
                <a:spcPts val="1100"/>
              </a:lnSpc>
              <a:spcBef>
                <a:spcPts val="0"/>
              </a:spcBef>
              <a:buNone/>
            </a:pPr>
            <a:r>
              <a:rPr lang="en-US" sz="1000" dirty="0">
                <a:solidFill>
                  <a:srgbClr val="0000FF"/>
                </a:solidFill>
              </a:rPr>
              <a:t> </a:t>
            </a:r>
            <a:r>
              <a:rPr lang="en-US" sz="1000" dirty="0" smtClean="0">
                <a:solidFill>
                  <a:srgbClr val="0000FF"/>
                </a:solidFill>
              </a:rPr>
              <a:t>       for (Integer i=0, i&lt;rolls.length; i++) {</a:t>
            </a:r>
          </a:p>
          <a:p>
            <a:pPr marL="0" indent="0">
              <a:lnSpc>
                <a:spcPts val="1100"/>
              </a:lnSpc>
              <a:spcBef>
                <a:spcPts val="0"/>
              </a:spcBef>
              <a:buNone/>
            </a:pPr>
            <a:r>
              <a:rPr lang="en-US" sz="1000" dirty="0">
                <a:solidFill>
                  <a:srgbClr val="0000FF"/>
                </a:solidFill>
              </a:rPr>
              <a:t> </a:t>
            </a:r>
            <a:r>
              <a:rPr lang="en-US" sz="1000" dirty="0" smtClean="0">
                <a:solidFill>
                  <a:srgbClr val="0000FF"/>
                </a:solidFill>
              </a:rPr>
              <a:t>           score += rolls[i];</a:t>
            </a:r>
            <a:endParaRPr lang="en-US" sz="1000" dirty="0">
              <a:solidFill>
                <a:srgbClr val="0000FF"/>
              </a:solidFill>
            </a:endParaRPr>
          </a:p>
          <a:p>
            <a:pPr marL="0" indent="0">
              <a:lnSpc>
                <a:spcPts val="1100"/>
              </a:lnSpc>
              <a:spcBef>
                <a:spcPts val="0"/>
              </a:spcBef>
              <a:buNone/>
            </a:pPr>
            <a:r>
              <a:rPr lang="en-US" sz="1000" dirty="0" smtClean="0">
                <a:solidFill>
                  <a:srgbClr val="0000FF"/>
                </a:solidFill>
              </a:rPr>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8"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11" name="Picture 1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0"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2964114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48150"/>
            <a:ext cx="867664" cy="859917"/>
          </a:xfrm>
          <a:prstGeom prst="rect">
            <a:avLst/>
          </a:prstGeom>
        </p:spPr>
      </p:pic>
      <p:sp>
        <p:nvSpPr>
          <p:cNvPr id="14" name="Line 4"/>
          <p:cNvSpPr>
            <a:spLocks noChangeShapeType="1"/>
          </p:cNvSpPr>
          <p:nvPr/>
        </p:nvSpPr>
        <p:spPr bwMode="auto">
          <a:xfrm>
            <a:off x="4572000" y="64770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797B7E"/>
                </a:solidFill>
                <a:cs typeface="Optima"/>
              </a:rPr>
              <a:t> </a:t>
            </a:r>
            <a:r>
              <a:rPr lang="en-US" sz="1000" dirty="0" smtClean="0">
                <a:solidFill>
                  <a:srgbClr val="7F7F7F"/>
                </a:solidFill>
                <a:cs typeface="Optima"/>
              </a:rPr>
              <a:t>// static </a:t>
            </a:r>
            <a:r>
              <a:rPr lang="en-US" sz="1000" dirty="0">
                <a:solidFill>
                  <a:srgbClr val="7F7F7F"/>
                </a:solidFill>
                <a:cs typeface="Optima"/>
              </a:rPr>
              <a:t>testMethod void testOneSpare() {</a:t>
            </a:r>
          </a:p>
          <a:p>
            <a:pPr marL="0" indent="0">
              <a:lnSpc>
                <a:spcPts val="1100"/>
              </a:lnSpc>
              <a:spcBef>
                <a:spcPts val="0"/>
              </a:spcBef>
              <a:buNone/>
            </a:pPr>
            <a:r>
              <a:rPr lang="en-US" sz="1000" dirty="0">
                <a:solidFill>
                  <a:srgbClr val="7F7F7F"/>
                </a:solidFill>
                <a:cs typeface="Optima"/>
              </a:rPr>
              <a:t>    </a:t>
            </a:r>
            <a:r>
              <a:rPr lang="en-US" sz="1000" dirty="0" smtClean="0">
                <a:solidFill>
                  <a:srgbClr val="7F7F7F"/>
                </a:solidFill>
                <a:cs typeface="Optima"/>
              </a:rPr>
              <a:t>//     g.roll(5);</a:t>
            </a:r>
          </a:p>
          <a:p>
            <a:pPr marL="0" indent="0">
              <a:lnSpc>
                <a:spcPts val="1100"/>
              </a:lnSpc>
              <a:spcBef>
                <a:spcPts val="0"/>
              </a:spcBef>
              <a:buNone/>
            </a:pPr>
            <a:r>
              <a:rPr lang="en-US" sz="1000" dirty="0">
                <a:solidFill>
                  <a:srgbClr val="7F7F7F"/>
                </a:solidFill>
                <a:cs typeface="Optima"/>
              </a:rPr>
              <a:t> </a:t>
            </a:r>
            <a:r>
              <a:rPr lang="en-US" sz="1000" dirty="0" smtClean="0">
                <a:solidFill>
                  <a:srgbClr val="7F7F7F"/>
                </a:solidFill>
                <a:cs typeface="Optima"/>
              </a:rPr>
              <a:t>   //     </a:t>
            </a:r>
            <a:r>
              <a:rPr lang="en-US" sz="1000" dirty="0">
                <a:solidFill>
                  <a:srgbClr val="7F7F7F"/>
                </a:solidFill>
                <a:cs typeface="Optima"/>
              </a:rPr>
              <a:t>g.roll(5)</a:t>
            </a:r>
            <a:r>
              <a:rPr lang="en-US" sz="1000" dirty="0" smtClean="0">
                <a:solidFill>
                  <a:srgbClr val="7F7F7F"/>
                </a:solidFill>
                <a:cs typeface="Optima"/>
              </a:rPr>
              <a:t>;  //spare</a:t>
            </a:r>
            <a:endParaRPr lang="en-US" sz="1000" dirty="0">
              <a:solidFill>
                <a:srgbClr val="7F7F7F"/>
              </a:solidFill>
              <a:cs typeface="Optima"/>
            </a:endParaRPr>
          </a:p>
          <a:p>
            <a:pPr marL="0" indent="0">
              <a:lnSpc>
                <a:spcPts val="1100"/>
              </a:lnSpc>
              <a:spcBef>
                <a:spcPts val="0"/>
              </a:spcBef>
              <a:buNone/>
            </a:pPr>
            <a:r>
              <a:rPr lang="en-US" sz="1000" dirty="0">
                <a:solidFill>
                  <a:srgbClr val="7F7F7F"/>
                </a:solidFill>
                <a:cs typeface="Optima"/>
              </a:rPr>
              <a:t>    </a:t>
            </a:r>
            <a:r>
              <a:rPr lang="en-US" sz="1000" dirty="0" smtClean="0">
                <a:solidFill>
                  <a:srgbClr val="7F7F7F"/>
                </a:solidFill>
                <a:cs typeface="Optima"/>
              </a:rPr>
              <a:t>//     </a:t>
            </a:r>
            <a:r>
              <a:rPr lang="en-US" sz="1000" dirty="0">
                <a:solidFill>
                  <a:srgbClr val="7F7F7F"/>
                </a:solidFill>
                <a:cs typeface="Optima"/>
              </a:rPr>
              <a:t>g.roll(3);</a:t>
            </a:r>
          </a:p>
          <a:p>
            <a:pPr marL="0" indent="0">
              <a:lnSpc>
                <a:spcPts val="1100"/>
              </a:lnSpc>
              <a:spcBef>
                <a:spcPts val="0"/>
              </a:spcBef>
              <a:buNone/>
            </a:pPr>
            <a:r>
              <a:rPr lang="en-US" sz="1000" dirty="0">
                <a:solidFill>
                  <a:srgbClr val="7F7F7F"/>
                </a:solidFill>
                <a:cs typeface="Optima"/>
              </a:rPr>
              <a:t>    </a:t>
            </a:r>
            <a:r>
              <a:rPr lang="en-US" sz="1000" dirty="0" smtClean="0">
                <a:solidFill>
                  <a:srgbClr val="7F7F7F"/>
                </a:solidFill>
                <a:cs typeface="Optima"/>
              </a:rPr>
              <a:t>//     </a:t>
            </a:r>
            <a:r>
              <a:rPr lang="en-US" sz="1000" dirty="0">
                <a:solidFill>
                  <a:srgbClr val="7F7F7F"/>
                </a:solidFill>
                <a:cs typeface="Optima"/>
              </a:rPr>
              <a:t>rollMany(17,0);</a:t>
            </a:r>
          </a:p>
          <a:p>
            <a:pPr marL="0" indent="0">
              <a:lnSpc>
                <a:spcPts val="1100"/>
              </a:lnSpc>
              <a:spcBef>
                <a:spcPts val="0"/>
              </a:spcBef>
              <a:buNone/>
            </a:pPr>
            <a:r>
              <a:rPr lang="en-US" sz="1000" dirty="0">
                <a:solidFill>
                  <a:srgbClr val="7F7F7F"/>
                </a:solidFill>
                <a:cs typeface="Optima"/>
              </a:rPr>
              <a:t>    </a:t>
            </a:r>
            <a:r>
              <a:rPr lang="en-US" sz="1000" dirty="0" smtClean="0">
                <a:solidFill>
                  <a:srgbClr val="7F7F7F"/>
                </a:solidFill>
                <a:cs typeface="Optima"/>
              </a:rPr>
              <a:t>//    </a:t>
            </a:r>
            <a:r>
              <a:rPr lang="en-US" sz="1000" dirty="0">
                <a:solidFill>
                  <a:srgbClr val="7F7F7F"/>
                </a:solidFill>
                <a:cs typeface="Optima"/>
              </a:rPr>
              <a:t>System.assertEquals(16,g.score(), ‘Spare not scored correctly’);</a:t>
            </a:r>
          </a:p>
          <a:p>
            <a:pPr marL="0" indent="0">
              <a:lnSpc>
                <a:spcPts val="1100"/>
              </a:lnSpc>
              <a:spcBef>
                <a:spcPts val="0"/>
              </a:spcBef>
              <a:buNone/>
            </a:pPr>
            <a:r>
              <a:rPr lang="en-US" sz="1000" dirty="0" smtClean="0">
                <a:solidFill>
                  <a:srgbClr val="7F7F7F"/>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a:t>public with sharing class Game {</a:t>
            </a:r>
          </a:p>
          <a:p>
            <a:pPr marL="0" indent="0">
              <a:lnSpc>
                <a:spcPts val="1100"/>
              </a:lnSpc>
              <a:spcBef>
                <a:spcPts val="0"/>
              </a:spcBef>
              <a:buNone/>
            </a:pPr>
            <a:r>
              <a:rPr lang="en-US" sz="1000" dirty="0"/>
              <a:t>    private list&lt;Integer&gt; rolls = </a:t>
            </a:r>
          </a:p>
          <a:p>
            <a:pPr marL="0" indent="0">
              <a:lnSpc>
                <a:spcPts val="1100"/>
              </a:lnSpc>
              <a:spcBef>
                <a:spcPts val="0"/>
              </a:spcBef>
              <a:buNone/>
            </a:pPr>
            <a:r>
              <a:rPr lang="en-US" sz="1000" dirty="0"/>
              <a:t>                              new  list&lt;Integer&gt;{0,0,0,0,0,0,0,0,0,0,0,0,0,0,0,0,0,0,0,0,0};</a:t>
            </a:r>
          </a:p>
          <a:p>
            <a:pPr marL="0" indent="0">
              <a:lnSpc>
                <a:spcPts val="1100"/>
              </a:lnSpc>
              <a:spcBef>
                <a:spcPts val="0"/>
              </a:spcBef>
              <a:buNone/>
            </a:pPr>
            <a:r>
              <a:rPr lang="en-US" sz="1000" dirty="0"/>
              <a:t>    private Integer currentRoll = 0;</a:t>
            </a:r>
          </a:p>
          <a:p>
            <a:pPr marL="0" indent="0">
              <a:lnSpc>
                <a:spcPts val="1100"/>
              </a:lnSpc>
              <a:spcBef>
                <a:spcPts val="0"/>
              </a:spcBef>
              <a:buNone/>
            </a:pPr>
            <a:r>
              <a:rPr lang="en-US" sz="1000" dirty="0"/>
              <a:t>    </a:t>
            </a:r>
          </a:p>
          <a:p>
            <a:pPr marL="0" indent="0">
              <a:lnSpc>
                <a:spcPts val="1100"/>
              </a:lnSpc>
              <a:spcBef>
                <a:spcPts val="0"/>
              </a:spcBef>
              <a:buNone/>
            </a:pPr>
            <a:r>
              <a:rPr lang="en-US" sz="1000" dirty="0"/>
              <a:t>    public void roll(Integer pins) {</a:t>
            </a:r>
          </a:p>
          <a:p>
            <a:pPr marL="0" indent="0">
              <a:lnSpc>
                <a:spcPts val="1100"/>
              </a:lnSpc>
              <a:spcBef>
                <a:spcPts val="0"/>
              </a:spcBef>
              <a:buNone/>
            </a:pPr>
            <a:r>
              <a:rPr lang="en-US" sz="1000" dirty="0">
                <a:solidFill>
                  <a:srgbClr val="000000"/>
                </a:solidFill>
              </a:rPr>
              <a:t>        rolls[curentRoll++] = pins;</a:t>
            </a:r>
          </a:p>
          <a:p>
            <a:pPr marL="0" indent="0">
              <a:lnSpc>
                <a:spcPts val="1100"/>
              </a:lnSpc>
              <a:spcBef>
                <a:spcPts val="0"/>
              </a:spcBef>
              <a:buNone/>
            </a:pPr>
            <a:r>
              <a:rPr lang="en-US" sz="1000" dirty="0"/>
              <a:t>    }</a:t>
            </a:r>
          </a:p>
          <a:p>
            <a:pPr marL="0" indent="0">
              <a:lnSpc>
                <a:spcPts val="1100"/>
              </a:lnSpc>
              <a:spcBef>
                <a:spcPts val="0"/>
              </a:spcBef>
              <a:buNone/>
            </a:pPr>
            <a:r>
              <a:rPr lang="en-US" sz="1000" dirty="0"/>
              <a:t>    </a:t>
            </a:r>
          </a:p>
          <a:p>
            <a:pPr marL="0" indent="0">
              <a:lnSpc>
                <a:spcPts val="1100"/>
              </a:lnSpc>
              <a:spcBef>
                <a:spcPts val="0"/>
              </a:spcBef>
              <a:buNone/>
            </a:pPr>
            <a:r>
              <a:rPr lang="en-US" sz="1000" dirty="0"/>
              <a:t>    public Integer </a:t>
            </a:r>
            <a:r>
              <a:rPr lang="en-US" sz="1000" dirty="0">
                <a:solidFill>
                  <a:srgbClr val="000000"/>
                </a:solidFill>
              </a:rPr>
              <a:t>score</a:t>
            </a:r>
            <a:r>
              <a:rPr lang="en-US" sz="1000" dirty="0"/>
              <a:t>() {</a:t>
            </a:r>
          </a:p>
          <a:p>
            <a:pPr marL="0" indent="0">
              <a:lnSpc>
                <a:spcPts val="1100"/>
              </a:lnSpc>
              <a:spcBef>
                <a:spcPts val="0"/>
              </a:spcBef>
              <a:buNone/>
            </a:pPr>
            <a:r>
              <a:rPr lang="en-US" sz="1000" dirty="0"/>
              <a:t>        Integer score = 0;</a:t>
            </a:r>
          </a:p>
          <a:p>
            <a:pPr marL="0" indent="0">
              <a:lnSpc>
                <a:spcPts val="1100"/>
              </a:lnSpc>
              <a:spcBef>
                <a:spcPts val="0"/>
              </a:spcBef>
              <a:buNone/>
            </a:pPr>
            <a:r>
              <a:rPr lang="en-US" sz="1000" dirty="0"/>
              <a:t>        for (Integer i=0, i&lt;rolls.length; i++) {</a:t>
            </a:r>
          </a:p>
          <a:p>
            <a:pPr marL="0" indent="0">
              <a:lnSpc>
                <a:spcPts val="1100"/>
              </a:lnSpc>
              <a:spcBef>
                <a:spcPts val="0"/>
              </a:spcBef>
              <a:buNone/>
            </a:pPr>
            <a:r>
              <a:rPr lang="en-US" sz="1000" dirty="0"/>
              <a:t>            score += rolls[i];</a:t>
            </a:r>
          </a:p>
          <a:p>
            <a:pPr marL="0" indent="0">
              <a:lnSpc>
                <a:spcPts val="1100"/>
              </a:lnSpc>
              <a:spcBef>
                <a:spcPts val="0"/>
              </a:spcBef>
              <a:buNone/>
            </a:pPr>
            <a:r>
              <a:rPr lang="en-US" sz="1000" dirty="0"/>
              <a:t>        }</a:t>
            </a:r>
          </a:p>
          <a:p>
            <a:pPr marL="0" indent="0">
              <a:lnSpc>
                <a:spcPts val="1100"/>
              </a:lnSpc>
              <a:spcBef>
                <a:spcPts val="0"/>
              </a:spcBef>
              <a:buNone/>
            </a:pPr>
            <a:r>
              <a:rPr lang="en-US" sz="1000" dirty="0"/>
              <a:t>        return score;</a:t>
            </a:r>
          </a:p>
          <a:p>
            <a:pPr marL="0" indent="0">
              <a:lnSpc>
                <a:spcPts val="1100"/>
              </a:lnSpc>
              <a:spcBef>
                <a:spcPts val="0"/>
              </a:spcBef>
              <a:buNone/>
            </a:pPr>
            <a:r>
              <a:rPr lang="en-US" sz="1000" dirty="0"/>
              <a:t>    }</a:t>
            </a:r>
          </a:p>
          <a:p>
            <a:pPr marL="0" indent="0">
              <a:lnSpc>
                <a:spcPts val="1100"/>
              </a:lnSpc>
              <a:spcBef>
                <a:spcPts val="0"/>
              </a:spcBef>
              <a:buNone/>
            </a:pPr>
            <a:r>
              <a:rPr lang="en-US" sz="1000" dirty="0"/>
              <a:t>}</a:t>
            </a:r>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8" name="Line 4"/>
          <p:cNvSpPr>
            <a:spLocks noChangeShapeType="1"/>
          </p:cNvSpPr>
          <p:nvPr/>
        </p:nvSpPr>
        <p:spPr bwMode="auto">
          <a:xfrm>
            <a:off x="4572000" y="590551"/>
            <a:ext cx="547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0" name="Picture 9"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24018693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smtClean="0">
                <a:solidFill>
                  <a:srgbClr val="0000FF"/>
                </a:solidFill>
                <a:cs typeface="Optima"/>
              </a:rPr>
              <a:t>static </a:t>
            </a:r>
            <a:r>
              <a:rPr lang="en-US" sz="1000" dirty="0">
                <a:solidFill>
                  <a:srgbClr val="0000FF"/>
                </a:solidFill>
                <a:cs typeface="Optima"/>
              </a:rPr>
              <a:t>testMethod void testOneSpare() {</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g.roll(5);</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a:solidFill>
                  <a:srgbClr val="0000FF"/>
                </a:solidFill>
                <a:cs typeface="Optima"/>
              </a:rPr>
              <a:t>g.roll(5)</a:t>
            </a:r>
            <a:r>
              <a:rPr lang="en-US" sz="1000" dirty="0" smtClean="0">
                <a:solidFill>
                  <a:srgbClr val="0000FF"/>
                </a:solidFill>
                <a:cs typeface="Optima"/>
              </a:rPr>
              <a:t>;  //spare</a:t>
            </a:r>
            <a:endParaRPr lang="en-US" sz="1000" dirty="0">
              <a:solidFill>
                <a:srgbClr val="0000FF"/>
              </a:solidFill>
              <a:cs typeface="Optima"/>
            </a:endParaRP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a:solidFill>
                  <a:srgbClr val="0000FF"/>
                </a:solidFill>
                <a:cs typeface="Optima"/>
              </a:rPr>
              <a:t>g.roll(3);</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a:solidFill>
                  <a:srgbClr val="0000FF"/>
                </a:solidFill>
                <a:cs typeface="Optima"/>
              </a:rPr>
              <a:t>rollMany(17,0);</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a:solidFill>
                  <a:srgbClr val="0000FF"/>
                </a:solidFill>
                <a:cs typeface="Optima"/>
              </a:rPr>
              <a:t> System.assertEquals(16,g.score(), ‘Spare not scored correctly’);</a:t>
            </a:r>
          </a:p>
          <a:p>
            <a:pPr marL="0" indent="0">
              <a:lnSpc>
                <a:spcPts val="1100"/>
              </a:lnSpc>
              <a:spcBef>
                <a:spcPts val="0"/>
              </a:spcBef>
              <a:buNone/>
            </a:pPr>
            <a:r>
              <a:rPr lang="en-US" sz="1000" dirty="0" smtClean="0">
                <a:solidFill>
                  <a:srgbClr val="0000FF"/>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000000"/>
                </a:solidFill>
              </a:rPr>
              <a:t>score</a:t>
            </a:r>
            <a:r>
              <a:rPr lang="en-US" sz="1000" dirty="0" smtClean="0"/>
              <a:t>()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for (Integer i=0, i&lt;rolls.length; i++) {</a:t>
            </a:r>
          </a:p>
          <a:p>
            <a:pPr marL="0" indent="0">
              <a:lnSpc>
                <a:spcPts val="1100"/>
              </a:lnSpc>
              <a:spcBef>
                <a:spcPts val="0"/>
              </a:spcBef>
              <a:buNone/>
            </a:pPr>
            <a:r>
              <a:rPr lang="en-US" sz="1000" dirty="0"/>
              <a:t> </a:t>
            </a:r>
            <a:r>
              <a:rPr lang="en-US" sz="1000" dirty="0" smtClean="0"/>
              <a:t>           score += rolls[i];</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4770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15" name="Rectangle 14"/>
          <p:cNvSpPr/>
          <p:nvPr/>
        </p:nvSpPr>
        <p:spPr>
          <a:xfrm>
            <a:off x="3200400" y="3668448"/>
            <a:ext cx="3276600" cy="3394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p:cNvSpPr txBox="1"/>
          <p:nvPr/>
        </p:nvSpPr>
        <p:spPr>
          <a:xfrm>
            <a:off x="3133019" y="3652702"/>
            <a:ext cx="3276220" cy="369332"/>
          </a:xfrm>
          <a:prstGeom prst="rect">
            <a:avLst/>
          </a:prstGeom>
          <a:noFill/>
        </p:spPr>
        <p:txBody>
          <a:bodyPr wrap="none" rtlCol="0">
            <a:spAutoFit/>
          </a:bodyPr>
          <a:lstStyle/>
          <a:p>
            <a:r>
              <a:rPr lang="en-US" b="1" dirty="0" smtClean="0">
                <a:ln w="11430"/>
                <a:solidFill>
                  <a:srgbClr val="FF0000"/>
                </a:solidFill>
              </a:rPr>
              <a:t>Expected 16 but returned 13</a:t>
            </a:r>
            <a:endParaRPr lang="en-US" b="1" dirty="0">
              <a:ln w="11430"/>
              <a:solidFill>
                <a:srgbClr val="FF0000"/>
              </a:solidFill>
            </a:endParaRPr>
          </a:p>
        </p:txBody>
      </p:sp>
      <p:cxnSp>
        <p:nvCxnSpPr>
          <p:cNvPr id="13" name="Straight Arrow Connector 12"/>
          <p:cNvCxnSpPr/>
          <p:nvPr/>
        </p:nvCxnSpPr>
        <p:spPr>
          <a:xfrm flipH="1">
            <a:off x="1905000" y="3784801"/>
            <a:ext cx="1296061" cy="15854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638800" y="2647950"/>
            <a:ext cx="86587" cy="100475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Line 4"/>
          <p:cNvSpPr>
            <a:spLocks noChangeShapeType="1"/>
          </p:cNvSpPr>
          <p:nvPr/>
        </p:nvSpPr>
        <p:spPr bwMode="auto">
          <a:xfrm>
            <a:off x="4572000" y="590551"/>
            <a:ext cx="547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21" name="Picture 2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pic>
        <p:nvPicPr>
          <p:cNvPr id="22" name="Picture 21" descr="red-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50"/>
            <a:ext cx="919769" cy="895350"/>
          </a:xfrm>
          <a:prstGeom prst="rect">
            <a:avLst/>
          </a:prstGeom>
        </p:spPr>
      </p:pic>
      <p:sp>
        <p:nvSpPr>
          <p:cNvPr id="23" name="Line 4"/>
          <p:cNvSpPr>
            <a:spLocks noChangeShapeType="1"/>
          </p:cNvSpPr>
          <p:nvPr/>
        </p:nvSpPr>
        <p:spPr bwMode="auto">
          <a:xfrm>
            <a:off x="4556480" y="590551"/>
            <a:ext cx="20990" cy="3657599"/>
          </a:xfrm>
          <a:prstGeom prst="line">
            <a:avLst/>
          </a:prstGeom>
          <a:noFill/>
          <a:ln w="9525">
            <a:solidFill>
              <a:srgbClr val="FF0000"/>
            </a:solidFill>
            <a:round/>
            <a:headEnd/>
            <a:tailEnd/>
          </a:ln>
          <a:effectLst>
            <a:glow rad="101600">
              <a:srgbClr val="FF0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30967171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1000"/>
                                        <p:tgtEl>
                                          <p:spTgt spid="23"/>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2" grpId="0"/>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a:cs typeface="Optima"/>
              </a:rPr>
              <a:t>static testMethod void testOneSpare() {</a:t>
            </a:r>
          </a:p>
          <a:p>
            <a:pPr marL="0" indent="0">
              <a:lnSpc>
                <a:spcPts val="1100"/>
              </a:lnSpc>
              <a:spcBef>
                <a:spcPts val="0"/>
              </a:spcBef>
              <a:buNone/>
            </a:pPr>
            <a:r>
              <a:rPr lang="en-US" sz="1000" dirty="0">
                <a:cs typeface="Optima"/>
              </a:rPr>
              <a:t>        g.roll(5);</a:t>
            </a:r>
          </a:p>
          <a:p>
            <a:pPr marL="0" indent="0">
              <a:lnSpc>
                <a:spcPts val="1100"/>
              </a:lnSpc>
              <a:spcBef>
                <a:spcPts val="0"/>
              </a:spcBef>
              <a:buNone/>
            </a:pPr>
            <a:r>
              <a:rPr lang="en-US" sz="1000" dirty="0">
                <a:cs typeface="Optima"/>
              </a:rPr>
              <a:t>        g.roll(5);  //spare</a:t>
            </a: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000000"/>
                </a:solidFill>
              </a:rPr>
              <a:t>score</a:t>
            </a:r>
            <a:r>
              <a:rPr lang="en-US" sz="1000" dirty="0" smtClean="0"/>
              <a:t>()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solidFill>
                  <a:srgbClr val="0000FF"/>
                </a:solidFill>
              </a:rPr>
              <a:t> </a:t>
            </a:r>
            <a:r>
              <a:rPr lang="en-US" sz="1000" dirty="0" smtClean="0"/>
              <a:t>for </a:t>
            </a:r>
            <a:r>
              <a:rPr lang="en-US" sz="1000" dirty="0"/>
              <a:t>(Integer i=0, i&lt;rolls.length; i++) {</a:t>
            </a:r>
          </a:p>
          <a:p>
            <a:pPr marL="0" indent="0">
              <a:lnSpc>
                <a:spcPts val="1100"/>
              </a:lnSpc>
              <a:spcBef>
                <a:spcPts val="0"/>
              </a:spcBef>
              <a:buNone/>
            </a:pPr>
            <a:r>
              <a:rPr lang="en-US" sz="1000" dirty="0"/>
              <a:t>            </a:t>
            </a:r>
            <a:r>
              <a:rPr lang="en-US" sz="1000" dirty="0" smtClean="0">
                <a:solidFill>
                  <a:srgbClr val="0000FF"/>
                </a:solidFill>
              </a:rPr>
              <a:t>if (rolls[i] + rolls[i+1] == 10) { //spare</a:t>
            </a:r>
          </a:p>
          <a:p>
            <a:pPr marL="0" indent="0">
              <a:lnSpc>
                <a:spcPts val="1100"/>
              </a:lnSpc>
              <a:spcBef>
                <a:spcPts val="0"/>
              </a:spcBef>
              <a:buNone/>
            </a:pPr>
            <a:r>
              <a:rPr lang="en-US" sz="1000" dirty="0" smtClean="0">
                <a:solidFill>
                  <a:srgbClr val="0000FF"/>
                </a:solidFill>
              </a:rPr>
              <a:t>                score+=…..</a:t>
            </a:r>
            <a:endParaRPr lang="en-US" sz="1000" dirty="0">
              <a:solidFill>
                <a:srgbClr val="0000FF"/>
              </a:solidFill>
            </a:endParaRPr>
          </a:p>
          <a:p>
            <a:pPr marL="0" indent="0">
              <a:lnSpc>
                <a:spcPts val="1100"/>
              </a:lnSpc>
              <a:spcBef>
                <a:spcPts val="0"/>
              </a:spcBef>
              <a:buNone/>
            </a:pPr>
            <a:r>
              <a:rPr lang="en-US" sz="1000" dirty="0" smtClean="0">
                <a:solidFill>
                  <a:srgbClr val="0000FF"/>
                </a:solidFill>
              </a:rPr>
              <a:t>            }</a:t>
            </a:r>
          </a:p>
          <a:p>
            <a:pPr marL="0" indent="0">
              <a:lnSpc>
                <a:spcPts val="1100"/>
              </a:lnSpc>
              <a:spcBef>
                <a:spcPts val="0"/>
              </a:spcBef>
              <a:buNone/>
            </a:pPr>
            <a:r>
              <a:rPr lang="en-US" sz="1000" dirty="0"/>
              <a:t> </a:t>
            </a:r>
            <a:r>
              <a:rPr lang="en-US" sz="1000" dirty="0" smtClean="0"/>
              <a:t>           score </a:t>
            </a:r>
            <a:r>
              <a:rPr lang="en-US" sz="1000" dirty="0"/>
              <a:t>+= rolls[i];</a:t>
            </a:r>
          </a:p>
          <a:p>
            <a:pPr marL="0" indent="0">
              <a:lnSpc>
                <a:spcPts val="1100"/>
              </a:lnSpc>
              <a:spcBef>
                <a:spcPts val="0"/>
              </a:spcBef>
              <a:buNone/>
            </a:pPr>
            <a:r>
              <a:rPr lang="en-US" sz="1000" dirty="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14" name="Text Box 9"/>
          <p:cNvSpPr txBox="1">
            <a:spLocks noChangeArrowheads="1"/>
          </p:cNvSpPr>
          <p:nvPr/>
        </p:nvSpPr>
        <p:spPr bwMode="auto">
          <a:xfrm>
            <a:off x="6400800" y="2724150"/>
            <a:ext cx="2209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000" dirty="0">
                <a:solidFill>
                  <a:srgbClr val="FF0000"/>
                </a:solidFill>
                <a:latin typeface="Bradley Hand ITC" charset="0"/>
              </a:rPr>
              <a:t>This </a:t>
            </a:r>
            <a:r>
              <a:rPr lang="en-US" sz="1000" dirty="0" err="1">
                <a:solidFill>
                  <a:srgbClr val="FF0000"/>
                </a:solidFill>
                <a:latin typeface="Bradley Hand ITC" charset="0"/>
              </a:rPr>
              <a:t>isn</a:t>
            </a:r>
            <a:r>
              <a:rPr lang="ja-JP" altLang="en-US" sz="1000" dirty="0">
                <a:solidFill>
                  <a:srgbClr val="FF0000"/>
                </a:solidFill>
                <a:latin typeface="Arial"/>
              </a:rPr>
              <a:t>’</a:t>
            </a:r>
            <a:r>
              <a:rPr lang="en-US" sz="1000" dirty="0">
                <a:solidFill>
                  <a:srgbClr val="FF0000"/>
                </a:solidFill>
                <a:latin typeface="Bradley Hand ITC" charset="0"/>
              </a:rPr>
              <a:t>t going to work because I</a:t>
            </a:r>
            <a:r>
              <a:rPr lang="en-US" sz="1000" dirty="0" smtClean="0">
                <a:solidFill>
                  <a:srgbClr val="FF0000"/>
                </a:solidFill>
                <a:latin typeface="Bradley Hand ITC" charset="0"/>
              </a:rPr>
              <a:t> </a:t>
            </a:r>
            <a:r>
              <a:rPr lang="en-US" sz="1000" dirty="0">
                <a:solidFill>
                  <a:srgbClr val="FF0000"/>
                </a:solidFill>
                <a:latin typeface="Bradley Hand ITC" charset="0"/>
              </a:rPr>
              <a:t>might not refer to the first ball of the frame.</a:t>
            </a:r>
          </a:p>
          <a:p>
            <a:endParaRPr lang="en-US" sz="1000" dirty="0">
              <a:solidFill>
                <a:srgbClr val="FF0000"/>
              </a:solidFill>
              <a:latin typeface="Bradley Hand ITC" charset="0"/>
            </a:endParaRPr>
          </a:p>
          <a:p>
            <a:r>
              <a:rPr lang="en-US" sz="1000" dirty="0">
                <a:solidFill>
                  <a:srgbClr val="FF0000"/>
                </a:solidFill>
                <a:latin typeface="Bradley Hand ITC" charset="0"/>
              </a:rPr>
              <a:t>Design is still wrong.</a:t>
            </a:r>
          </a:p>
          <a:p>
            <a:endParaRPr lang="en-US" sz="1000" dirty="0">
              <a:solidFill>
                <a:srgbClr val="FF0000"/>
              </a:solidFill>
              <a:latin typeface="Bradley Hand ITC" charset="0"/>
            </a:endParaRPr>
          </a:p>
          <a:p>
            <a:r>
              <a:rPr lang="en-US" sz="1000" dirty="0">
                <a:solidFill>
                  <a:srgbClr val="FF0000"/>
                </a:solidFill>
                <a:latin typeface="Bradley Hand ITC" charset="0"/>
              </a:rPr>
              <a:t>Need to walk through array </a:t>
            </a:r>
            <a:r>
              <a:rPr lang="en-US" sz="1000" i="1" dirty="0" smtClean="0">
                <a:solidFill>
                  <a:srgbClr val="FF0000"/>
                </a:solidFill>
                <a:latin typeface="Bradley Hand ITC" charset="0"/>
              </a:rPr>
              <a:t>one frame</a:t>
            </a:r>
            <a:r>
              <a:rPr lang="en-US" sz="1000" dirty="0" smtClean="0">
                <a:solidFill>
                  <a:srgbClr val="FF0000"/>
                </a:solidFill>
                <a:latin typeface="Bradley Hand ITC" charset="0"/>
              </a:rPr>
              <a:t> (two balls) at </a:t>
            </a:r>
            <a:r>
              <a:rPr lang="en-US" sz="1000" dirty="0">
                <a:solidFill>
                  <a:srgbClr val="FF0000"/>
                </a:solidFill>
                <a:latin typeface="Bradley Hand ITC" charset="0"/>
              </a:rPr>
              <a:t>a time.</a:t>
            </a:r>
          </a:p>
        </p:txBody>
      </p:sp>
      <p:sp>
        <p:nvSpPr>
          <p:cNvPr id="10" name="Line 4"/>
          <p:cNvSpPr>
            <a:spLocks noChangeShapeType="1"/>
          </p:cNvSpPr>
          <p:nvPr/>
        </p:nvSpPr>
        <p:spPr bwMode="auto">
          <a:xfrm>
            <a:off x="457200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pic>
        <p:nvPicPr>
          <p:cNvPr id="11" name="Picture 1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3"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42623080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a:t>
            </a:r>
            <a:r>
              <a:rPr lang="en-US" dirty="0" smtClean="0"/>
              <a:t>Development</a:t>
            </a:r>
            <a:endParaRPr lang="en-US" dirty="0"/>
          </a:p>
        </p:txBody>
      </p:sp>
      <p:sp>
        <p:nvSpPr>
          <p:cNvPr id="3" name="Content Placeholder 2"/>
          <p:cNvSpPr>
            <a:spLocks noGrp="1"/>
          </p:cNvSpPr>
          <p:nvPr>
            <p:ph idx="1"/>
          </p:nvPr>
        </p:nvSpPr>
        <p:spPr/>
        <p:txBody>
          <a:bodyPr/>
          <a:lstStyle/>
          <a:p>
            <a:r>
              <a:rPr lang="en-US" dirty="0"/>
              <a:t>W</a:t>
            </a:r>
            <a:r>
              <a:rPr lang="en-US" dirty="0" smtClean="0"/>
              <a:t>rite </a:t>
            </a:r>
            <a:r>
              <a:rPr lang="en-US" dirty="0"/>
              <a:t>your tests before your write your </a:t>
            </a:r>
            <a:r>
              <a:rPr lang="en-US" dirty="0" smtClean="0"/>
              <a:t>code</a:t>
            </a:r>
          </a:p>
          <a:p>
            <a:endParaRPr lang="en-US" dirty="0"/>
          </a:p>
          <a:p>
            <a:r>
              <a:rPr lang="en-US" dirty="0"/>
              <a:t>L</a:t>
            </a:r>
            <a:r>
              <a:rPr lang="en-US" dirty="0" smtClean="0"/>
              <a:t>earn </a:t>
            </a:r>
            <a:r>
              <a:rPr lang="en-US" dirty="0"/>
              <a:t>by </a:t>
            </a:r>
            <a:r>
              <a:rPr lang="en-US" dirty="0" smtClean="0"/>
              <a:t>doing</a:t>
            </a:r>
          </a:p>
          <a:p>
            <a:endParaRPr lang="en-US" dirty="0" smtClean="0"/>
          </a:p>
          <a:p>
            <a:r>
              <a:rPr lang="en-US" dirty="0"/>
              <a:t>K</a:t>
            </a:r>
            <a:r>
              <a:rPr lang="en-US" dirty="0" smtClean="0"/>
              <a:t>ata = </a:t>
            </a:r>
            <a:r>
              <a:rPr lang="en-US" dirty="0"/>
              <a:t>step-by-</a:t>
            </a:r>
            <a:r>
              <a:rPr lang="en-US" dirty="0" smtClean="0"/>
              <a:t>step example</a:t>
            </a:r>
            <a:endParaRPr lang="en-US" dirty="0"/>
          </a:p>
          <a:p>
            <a:endParaRPr lang="en-US" dirty="0"/>
          </a:p>
        </p:txBody>
      </p:sp>
      <p:pic>
        <p:nvPicPr>
          <p:cNvPr id="6" name="Picture 5"/>
          <p:cNvPicPr>
            <a:picLocks noChangeAspect="1"/>
          </p:cNvPicPr>
          <p:nvPr/>
        </p:nvPicPr>
        <p:blipFill>
          <a:blip r:embed="rId3"/>
          <a:stretch>
            <a:fillRect/>
          </a:stretch>
        </p:blipFill>
        <p:spPr>
          <a:xfrm>
            <a:off x="4419600" y="2800350"/>
            <a:ext cx="1666875" cy="166687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6248400" y="211814"/>
            <a:ext cx="202311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05259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a:solidFill>
                  <a:srgbClr val="797B7E"/>
                </a:solidFill>
                <a:cs typeface="Optima"/>
              </a:rPr>
              <a:t>// static testMethod void testOneSpare() {</a:t>
            </a:r>
          </a:p>
          <a:p>
            <a:pPr marL="0" indent="0">
              <a:lnSpc>
                <a:spcPts val="1100"/>
              </a:lnSpc>
              <a:spcBef>
                <a:spcPts val="0"/>
              </a:spcBef>
              <a:buNone/>
            </a:pPr>
            <a:r>
              <a:rPr lang="en-US" sz="1000" dirty="0">
                <a:solidFill>
                  <a:srgbClr val="797B7E"/>
                </a:solidFill>
                <a:cs typeface="Optima"/>
              </a:rPr>
              <a:t>    //     g.roll(5);</a:t>
            </a:r>
          </a:p>
          <a:p>
            <a:pPr marL="0" indent="0">
              <a:lnSpc>
                <a:spcPts val="1100"/>
              </a:lnSpc>
              <a:spcBef>
                <a:spcPts val="0"/>
              </a:spcBef>
              <a:buNone/>
            </a:pPr>
            <a:r>
              <a:rPr lang="en-US" sz="1000" dirty="0">
                <a:solidFill>
                  <a:srgbClr val="797B7E"/>
                </a:solidFill>
                <a:cs typeface="Optima"/>
              </a:rPr>
              <a:t>    //     g.roll(5);  //spare</a:t>
            </a:r>
          </a:p>
          <a:p>
            <a:pPr marL="0" indent="0">
              <a:lnSpc>
                <a:spcPts val="1100"/>
              </a:lnSpc>
              <a:spcBef>
                <a:spcPts val="0"/>
              </a:spcBef>
              <a:buNone/>
            </a:pPr>
            <a:r>
              <a:rPr lang="en-US" sz="1000" dirty="0">
                <a:solidFill>
                  <a:srgbClr val="797B7E"/>
                </a:solidFill>
                <a:cs typeface="Optima"/>
              </a:rPr>
              <a:t>    //     g.roll(3);</a:t>
            </a:r>
            <a:endParaRPr lang="en-US" sz="1000" dirty="0">
              <a:solidFill>
                <a:srgbClr val="7F7F7F"/>
              </a:solidFill>
              <a:cs typeface="Optima"/>
            </a:endParaRPr>
          </a:p>
          <a:p>
            <a:pPr marL="0" indent="0">
              <a:lnSpc>
                <a:spcPts val="1100"/>
              </a:lnSpc>
              <a:spcBef>
                <a:spcPts val="0"/>
              </a:spcBef>
              <a:buNone/>
            </a:pPr>
            <a:r>
              <a:rPr lang="en-US" sz="1000" dirty="0">
                <a:solidFill>
                  <a:srgbClr val="7F7F7F"/>
                </a:solidFill>
                <a:cs typeface="Optima"/>
              </a:rPr>
              <a:t>    //     rollMany(17,0);</a:t>
            </a:r>
          </a:p>
          <a:p>
            <a:pPr marL="0" indent="0">
              <a:lnSpc>
                <a:spcPts val="1100"/>
              </a:lnSpc>
              <a:spcBef>
                <a:spcPts val="0"/>
              </a:spcBef>
              <a:buNone/>
            </a:pPr>
            <a:r>
              <a:rPr lang="en-US" sz="1000" dirty="0">
                <a:solidFill>
                  <a:srgbClr val="7F7F7F"/>
                </a:solidFill>
                <a:cs typeface="Optima"/>
              </a:rPr>
              <a:t>    //    System.assertEquals(16,g.score(), ‘Spare not scored correctly’);</a:t>
            </a:r>
          </a:p>
          <a:p>
            <a:pPr marL="0" indent="0">
              <a:lnSpc>
                <a:spcPts val="1100"/>
              </a:lnSpc>
              <a:spcBef>
                <a:spcPts val="0"/>
              </a:spcBef>
              <a:buNone/>
            </a:pPr>
            <a:r>
              <a:rPr lang="en-US" sz="1000" dirty="0">
                <a:solidFill>
                  <a:srgbClr val="797B7E"/>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a:t>
            </a:r>
            <a:r>
              <a:rPr lang="en-US" sz="1000" dirty="0" smtClean="0">
                <a:solidFill>
                  <a:srgbClr val="000000"/>
                </a:solidFill>
              </a:rPr>
              <a:t>score</a:t>
            </a:r>
            <a:r>
              <a:rPr lang="en-US" sz="1000" dirty="0" smtClean="0"/>
              <a:t>()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solidFill>
                  <a:srgbClr val="0000FF"/>
                </a:solidFill>
              </a:rPr>
              <a:t> Integer </a:t>
            </a:r>
            <a:r>
              <a:rPr lang="en-US" sz="1000" dirty="0" smtClean="0">
                <a:solidFill>
                  <a:srgbClr val="0000FF"/>
                </a:solidFill>
              </a:rPr>
              <a:t>i </a:t>
            </a:r>
            <a:r>
              <a:rPr lang="en-US" sz="1000" dirty="0">
                <a:solidFill>
                  <a:srgbClr val="0000FF"/>
                </a:solidFill>
              </a:rPr>
              <a:t>= 0</a:t>
            </a:r>
            <a:r>
              <a:rPr lang="en-US" sz="1000" dirty="0" smtClean="0">
                <a:solidFill>
                  <a:srgbClr val="0000FF"/>
                </a:solidFill>
              </a:rPr>
              <a:t>;</a:t>
            </a:r>
          </a:p>
          <a:p>
            <a:pPr marL="0" indent="0">
              <a:lnSpc>
                <a:spcPts val="1100"/>
              </a:lnSpc>
              <a:spcBef>
                <a:spcPts val="0"/>
              </a:spcBef>
              <a:buNone/>
            </a:pPr>
            <a:r>
              <a:rPr lang="en-US" sz="1000" dirty="0"/>
              <a:t> </a:t>
            </a:r>
            <a:r>
              <a:rPr lang="en-US" sz="1000" dirty="0" smtClean="0"/>
              <a:t>       for (Integer </a:t>
            </a:r>
            <a:r>
              <a:rPr lang="en-US" sz="1000" dirty="0" smtClean="0">
                <a:solidFill>
                  <a:srgbClr val="0000FF"/>
                </a:solidFill>
              </a:rPr>
              <a:t>frame</a:t>
            </a:r>
            <a:r>
              <a:rPr lang="en-US" sz="1000" dirty="0" smtClean="0"/>
              <a:t>=0, </a:t>
            </a:r>
            <a:r>
              <a:rPr lang="en-US" sz="1000" dirty="0" smtClean="0">
                <a:solidFill>
                  <a:srgbClr val="0000FF"/>
                </a:solidFill>
              </a:rPr>
              <a:t>frame&lt;10</a:t>
            </a:r>
            <a:r>
              <a:rPr lang="en-US" sz="1000" dirty="0" smtClean="0"/>
              <a:t>; </a:t>
            </a:r>
            <a:r>
              <a:rPr lang="en-US" sz="1000" dirty="0" smtClean="0">
                <a:solidFill>
                  <a:srgbClr val="0000FF"/>
                </a:solidFill>
              </a:rPr>
              <a:t>frame</a:t>
            </a:r>
            <a:r>
              <a:rPr lang="en-US" sz="1000" dirty="0" smtClean="0"/>
              <a:t>++) {</a:t>
            </a:r>
          </a:p>
          <a:p>
            <a:pPr marL="0" indent="0">
              <a:lnSpc>
                <a:spcPts val="1100"/>
              </a:lnSpc>
              <a:spcBef>
                <a:spcPts val="0"/>
              </a:spcBef>
              <a:buNone/>
            </a:pPr>
            <a:r>
              <a:rPr lang="en-US" sz="1000" dirty="0" smtClean="0"/>
              <a:t>            score += rolls[i]</a:t>
            </a:r>
            <a:r>
              <a:rPr lang="en-US" sz="1000" dirty="0" smtClean="0">
                <a:solidFill>
                  <a:srgbClr val="0000FF"/>
                </a:solidFill>
              </a:rPr>
              <a:t> + rolls[i+1];</a:t>
            </a:r>
          </a:p>
          <a:p>
            <a:pPr marL="0" indent="0">
              <a:lnSpc>
                <a:spcPts val="1100"/>
              </a:lnSpc>
              <a:spcBef>
                <a:spcPts val="0"/>
              </a:spcBef>
              <a:buNone/>
            </a:pPr>
            <a:r>
              <a:rPr lang="en-US" sz="1000" dirty="0">
                <a:solidFill>
                  <a:srgbClr val="0000FF"/>
                </a:solidFill>
              </a:rPr>
              <a:t> </a:t>
            </a:r>
            <a:r>
              <a:rPr lang="en-US" sz="1000" dirty="0" smtClean="0">
                <a:solidFill>
                  <a:srgbClr val="0000FF"/>
                </a:solidFill>
              </a:rPr>
              <a:t>           i+=2;</a:t>
            </a:r>
            <a:endParaRPr lang="en-US" sz="1000" dirty="0">
              <a:solidFill>
                <a:srgbClr val="0000FF"/>
              </a:solidFill>
            </a:endParaRP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pic>
        <p:nvPicPr>
          <p:cNvPr id="10" name="Picture 9"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83583"/>
            <a:ext cx="867664" cy="859917"/>
          </a:xfrm>
          <a:prstGeom prst="rect">
            <a:avLst/>
          </a:prstGeom>
        </p:spPr>
      </p:pic>
      <p:sp>
        <p:nvSpPr>
          <p:cNvPr id="11"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5277974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a:solidFill>
                  <a:srgbClr val="000000"/>
                </a:solidFill>
                <a:cs typeface="Optima"/>
              </a:rPr>
              <a:t>static testMethod void testOneSpare() {</a:t>
            </a:r>
          </a:p>
          <a:p>
            <a:pPr marL="0" indent="0">
              <a:lnSpc>
                <a:spcPts val="1100"/>
              </a:lnSpc>
              <a:spcBef>
                <a:spcPts val="0"/>
              </a:spcBef>
              <a:buNone/>
            </a:pPr>
            <a:r>
              <a:rPr lang="en-US" sz="1000" dirty="0">
                <a:solidFill>
                  <a:srgbClr val="000000"/>
                </a:solidFill>
                <a:cs typeface="Optima"/>
              </a:rPr>
              <a:t>        g.roll(5);</a:t>
            </a:r>
          </a:p>
          <a:p>
            <a:pPr marL="0" indent="0">
              <a:lnSpc>
                <a:spcPts val="1100"/>
              </a:lnSpc>
              <a:spcBef>
                <a:spcPts val="0"/>
              </a:spcBef>
              <a:buNone/>
            </a:pPr>
            <a:r>
              <a:rPr lang="en-US" sz="1000" dirty="0">
                <a:solidFill>
                  <a:srgbClr val="000000"/>
                </a:solidFill>
                <a:cs typeface="Optima"/>
              </a:rPr>
              <a:t>        g.roll(5);  //spare</a:t>
            </a:r>
          </a:p>
          <a:p>
            <a:pPr marL="0" indent="0">
              <a:lnSpc>
                <a:spcPts val="1100"/>
              </a:lnSpc>
              <a:spcBef>
                <a:spcPts val="0"/>
              </a:spcBef>
              <a:buNone/>
            </a:pPr>
            <a:r>
              <a:rPr lang="en-US" sz="1000" dirty="0">
                <a:solidFill>
                  <a:srgbClr val="000000"/>
                </a:solidFill>
                <a:cs typeface="Optima"/>
              </a:rPr>
              <a:t>        g.roll(3);</a:t>
            </a:r>
          </a:p>
          <a:p>
            <a:pPr marL="0" indent="0">
              <a:lnSpc>
                <a:spcPts val="1100"/>
              </a:lnSpc>
              <a:spcBef>
                <a:spcPts val="0"/>
              </a:spcBef>
              <a:buNone/>
            </a:pPr>
            <a:r>
              <a:rPr lang="en-US" sz="1000" dirty="0">
                <a:solidFill>
                  <a:srgbClr val="000000"/>
                </a:solidFill>
                <a:cs typeface="Optima"/>
              </a:rPr>
              <a:t>        rollMany(17,0);</a:t>
            </a:r>
          </a:p>
          <a:p>
            <a:pPr marL="0" indent="0">
              <a:lnSpc>
                <a:spcPts val="1100"/>
              </a:lnSpc>
              <a:spcBef>
                <a:spcPts val="0"/>
              </a:spcBef>
              <a:buNone/>
            </a:pPr>
            <a:r>
              <a:rPr lang="en-US" sz="1000" dirty="0">
                <a:solidFill>
                  <a:srgbClr val="000000"/>
                </a:solidFill>
                <a:cs typeface="Optima"/>
              </a:rPr>
              <a:t>       System.assertEquals(16,g.score(), ‘Spare not scored correctly’);</a:t>
            </a:r>
          </a:p>
          <a:p>
            <a:pPr marL="0" indent="0">
              <a:lnSpc>
                <a:spcPts val="1100"/>
              </a:lnSpc>
              <a:spcBef>
                <a:spcPts val="0"/>
              </a:spcBef>
              <a:buNone/>
            </a:pPr>
            <a:r>
              <a:rPr lang="en-US" sz="1000" dirty="0">
                <a:solidFill>
                  <a:srgbClr val="000000"/>
                </a:solidFill>
                <a:cs typeface="Optima"/>
              </a:rPr>
              <a:t>    }</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t>i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score += rolls[i] + rolls[i+1];</a:t>
            </a:r>
          </a:p>
          <a:p>
            <a:pPr marL="0" indent="0">
              <a:lnSpc>
                <a:spcPts val="1100"/>
              </a:lnSpc>
              <a:spcBef>
                <a:spcPts val="0"/>
              </a:spcBef>
              <a:buNone/>
            </a:pPr>
            <a:r>
              <a:rPr lang="en-US" sz="1000" dirty="0"/>
              <a:t> </a:t>
            </a:r>
            <a:r>
              <a:rPr lang="en-US" sz="1000" dirty="0" smtClean="0"/>
              <a:t>           i+=2;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cxnSp>
        <p:nvCxnSpPr>
          <p:cNvPr id="12" name="Straight Arrow Connector 11"/>
          <p:cNvCxnSpPr/>
          <p:nvPr/>
        </p:nvCxnSpPr>
        <p:spPr>
          <a:xfrm flipH="1">
            <a:off x="1828800" y="3784802"/>
            <a:ext cx="1372261" cy="237232"/>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5522403" y="2952750"/>
            <a:ext cx="202984" cy="69995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124200" y="3562350"/>
            <a:ext cx="3276220" cy="369332"/>
          </a:xfrm>
          <a:prstGeom prst="rect">
            <a:avLst/>
          </a:prstGeom>
          <a:noFill/>
        </p:spPr>
        <p:txBody>
          <a:bodyPr wrap="none" rtlCol="0">
            <a:spAutoFit/>
          </a:bodyPr>
          <a:lstStyle/>
          <a:p>
            <a:r>
              <a:rPr lang="en-US" b="1" dirty="0" smtClean="0">
                <a:ln w="11430"/>
                <a:solidFill>
                  <a:srgbClr val="FF0000"/>
                </a:solidFill>
              </a:rPr>
              <a:t>Expected 16 but returned 13</a:t>
            </a:r>
            <a:endParaRPr lang="en-US" b="1" dirty="0">
              <a:ln w="11430"/>
              <a:solidFill>
                <a:srgbClr val="FF0000"/>
              </a:solidFill>
            </a:endParaRPr>
          </a:p>
        </p:txBody>
      </p:sp>
      <p:pic>
        <p:nvPicPr>
          <p:cNvPr id="22" name="Picture 21"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45481"/>
            <a:ext cx="867664" cy="859917"/>
          </a:xfrm>
          <a:prstGeom prst="rect">
            <a:avLst/>
          </a:prstGeom>
        </p:spPr>
      </p:pic>
      <p:sp>
        <p:nvSpPr>
          <p:cNvPr id="23" name="Line 4"/>
          <p:cNvSpPr>
            <a:spLocks noChangeShapeType="1"/>
          </p:cNvSpPr>
          <p:nvPr/>
        </p:nvSpPr>
        <p:spPr bwMode="auto">
          <a:xfrm>
            <a:off x="4563533" y="590550"/>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pic>
        <p:nvPicPr>
          <p:cNvPr id="19" name="Picture 18" descr="red-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50"/>
            <a:ext cx="919769" cy="895350"/>
          </a:xfrm>
          <a:prstGeom prst="rect">
            <a:avLst/>
          </a:prstGeom>
        </p:spPr>
      </p:pic>
      <p:sp>
        <p:nvSpPr>
          <p:cNvPr id="21" name="Line 4"/>
          <p:cNvSpPr>
            <a:spLocks noChangeShapeType="1"/>
          </p:cNvSpPr>
          <p:nvPr/>
        </p:nvSpPr>
        <p:spPr bwMode="auto">
          <a:xfrm>
            <a:off x="4556480" y="590551"/>
            <a:ext cx="20990" cy="3657599"/>
          </a:xfrm>
          <a:prstGeom prst="line">
            <a:avLst/>
          </a:prstGeom>
          <a:noFill/>
          <a:ln w="9525">
            <a:solidFill>
              <a:srgbClr val="FF0000"/>
            </a:solidFill>
            <a:round/>
            <a:headEnd/>
            <a:tailEnd/>
          </a:ln>
          <a:effectLst>
            <a:glow rad="101600">
              <a:srgbClr val="FF0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Tree>
    <p:extLst>
      <p:ext uri="{BB962C8B-B14F-4D97-AF65-F5344CB8AC3E}">
        <p14:creationId xmlns:p14="http://schemas.microsoft.com/office/powerpoint/2010/main" val="42094726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83583"/>
            <a:ext cx="867664" cy="859917"/>
          </a:xfrm>
          <a:prstGeom prst="rect">
            <a:avLst/>
          </a:prstGeom>
        </p:spPr>
      </p:pic>
      <p:sp>
        <p:nvSpPr>
          <p:cNvPr id="11"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effectLst>
                <a:glow rad="101600">
                  <a:schemeClr val="accent2">
                    <a:satMod val="175000"/>
                    <a:alpha val="40000"/>
                  </a:schemeClr>
                </a:glow>
              </a:effectLst>
            </a:endParaRPr>
          </a:p>
        </p:txBody>
      </p:sp>
      <p:sp>
        <p:nvSpPr>
          <p:cNvPr id="16" name="Title 1"/>
          <p:cNvSpPr>
            <a:spLocks noGrp="1"/>
          </p:cNvSpPr>
          <p:nvPr>
            <p:ph type="title"/>
          </p:nvPr>
        </p:nvSpPr>
        <p:spPr>
          <a:xfrm>
            <a:off x="0" y="0"/>
            <a:ext cx="9144000" cy="696342"/>
          </a:xfrm>
        </p:spPr>
        <p:txBody>
          <a:bodyPr>
            <a:normAutofit/>
          </a:bodyPr>
          <a:lstStyle/>
          <a:p>
            <a:r>
              <a:rPr lang="en-US" dirty="0" smtClean="0"/>
              <a:t>The Third Test</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testMethod void testOneSpare() {</a:t>
            </a:r>
          </a:p>
          <a:p>
            <a:pPr marL="0" indent="0">
              <a:lnSpc>
                <a:spcPts val="1100"/>
              </a:lnSpc>
              <a:spcBef>
                <a:spcPts val="0"/>
              </a:spcBef>
              <a:buNone/>
            </a:pPr>
            <a:r>
              <a:rPr lang="en-US" sz="1000" dirty="0">
                <a:cs typeface="Optima"/>
              </a:rPr>
              <a:t>        g.roll(5);</a:t>
            </a:r>
          </a:p>
          <a:p>
            <a:pPr marL="0" indent="0">
              <a:lnSpc>
                <a:spcPts val="1100"/>
              </a:lnSpc>
              <a:spcBef>
                <a:spcPts val="0"/>
              </a:spcBef>
              <a:buNone/>
            </a:pPr>
            <a:r>
              <a:rPr lang="en-US" sz="1000" dirty="0">
                <a:cs typeface="Optima"/>
              </a:rPr>
              <a:t>        g.roll(5);  //spare</a:t>
            </a: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r>
              <a:rPr lang="en-US" sz="1000" dirty="0">
                <a:cs typeface="Optima"/>
              </a:rPr>
              <a:t>}</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t>i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a:t>
            </a:r>
            <a:r>
              <a:rPr lang="en-US" sz="1000" dirty="0" smtClean="0">
                <a:solidFill>
                  <a:srgbClr val="0000FF"/>
                </a:solidFill>
              </a:rPr>
              <a:t>if (rolls[i] + rolls[i+1] == 10) { //spare</a:t>
            </a:r>
          </a:p>
          <a:p>
            <a:pPr marL="0" indent="0">
              <a:lnSpc>
                <a:spcPts val="1100"/>
              </a:lnSpc>
              <a:spcBef>
                <a:spcPts val="0"/>
              </a:spcBef>
              <a:buNone/>
            </a:pPr>
            <a:r>
              <a:rPr lang="en-US" sz="1000" dirty="0">
                <a:solidFill>
                  <a:srgbClr val="0000FF"/>
                </a:solidFill>
              </a:rPr>
              <a:t> </a:t>
            </a:r>
            <a:r>
              <a:rPr lang="en-US" sz="1000" dirty="0" smtClean="0">
                <a:solidFill>
                  <a:srgbClr val="0000FF"/>
                </a:solidFill>
              </a:rPr>
              <a:t>               score += 10 +  rolls[i+2];</a:t>
            </a:r>
          </a:p>
          <a:p>
            <a:pPr marL="0" indent="0">
              <a:lnSpc>
                <a:spcPts val="1100"/>
              </a:lnSpc>
              <a:spcBef>
                <a:spcPts val="0"/>
              </a:spcBef>
              <a:buNone/>
            </a:pPr>
            <a:r>
              <a:rPr lang="en-US" sz="1000" dirty="0">
                <a:solidFill>
                  <a:srgbClr val="0000FF"/>
                </a:solidFill>
              </a:rPr>
              <a:t> </a:t>
            </a:r>
            <a:r>
              <a:rPr lang="en-US" sz="1000" dirty="0" smtClean="0">
                <a:solidFill>
                  <a:srgbClr val="0000FF"/>
                </a:solidFill>
              </a:rPr>
              <a:t>               i += 2;</a:t>
            </a:r>
          </a:p>
          <a:p>
            <a:pPr marL="0" indent="0">
              <a:lnSpc>
                <a:spcPts val="1100"/>
              </a:lnSpc>
              <a:spcBef>
                <a:spcPts val="0"/>
              </a:spcBef>
              <a:buNone/>
            </a:pPr>
            <a:r>
              <a:rPr lang="en-US" sz="1000" dirty="0">
                <a:solidFill>
                  <a:srgbClr val="0000FF"/>
                </a:solidFill>
              </a:rPr>
              <a:t> </a:t>
            </a:r>
            <a:r>
              <a:rPr lang="en-US" sz="1000" dirty="0" smtClean="0">
                <a:solidFill>
                  <a:srgbClr val="0000FF"/>
                </a:solidFill>
              </a:rPr>
              <a:t>           } else {</a:t>
            </a:r>
          </a:p>
          <a:p>
            <a:pPr marL="0" indent="0">
              <a:lnSpc>
                <a:spcPts val="1100"/>
              </a:lnSpc>
              <a:spcBef>
                <a:spcPts val="0"/>
              </a:spcBef>
              <a:buNone/>
            </a:pPr>
            <a:r>
              <a:rPr lang="en-US" sz="1000" dirty="0"/>
              <a:t> </a:t>
            </a:r>
            <a:r>
              <a:rPr lang="en-US" sz="1000" dirty="0" smtClean="0"/>
              <a:t>               score += rolls[i] + rolls[i+1];</a:t>
            </a:r>
          </a:p>
          <a:p>
            <a:pPr marL="0" indent="0">
              <a:lnSpc>
                <a:spcPts val="1100"/>
              </a:lnSpc>
              <a:spcBef>
                <a:spcPts val="0"/>
              </a:spcBef>
              <a:buNone/>
            </a:pPr>
            <a:r>
              <a:rPr lang="en-US" sz="1000" dirty="0"/>
              <a:t> </a:t>
            </a:r>
            <a:r>
              <a:rPr lang="en-US" sz="1000" dirty="0" smtClean="0"/>
              <a:t>               i+=2;</a:t>
            </a:r>
            <a:endParaRPr lang="en-US" sz="1000" dirty="0"/>
          </a:p>
          <a:p>
            <a:pPr marL="0" indent="0">
              <a:lnSpc>
                <a:spcPts val="1100"/>
              </a:lnSpc>
              <a:spcBef>
                <a:spcPts val="0"/>
              </a:spcBef>
              <a:buNone/>
            </a:pPr>
            <a:r>
              <a:rPr lang="en-US" sz="1000" dirty="0" smtClean="0"/>
              <a:t>            </a:t>
            </a:r>
            <a:r>
              <a:rPr lang="en-US" sz="1000" dirty="0" smtClean="0">
                <a:solidFill>
                  <a:srgbClr val="0000FF"/>
                </a:solidFill>
              </a:rPr>
              <a:t>}</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endParaRPr lang="en-US" sz="1200" dirty="0"/>
          </a:p>
        </p:txBody>
      </p:sp>
      <p:sp>
        <p:nvSpPr>
          <p:cNvPr id="12" name="Line 4"/>
          <p:cNvSpPr>
            <a:spLocks noChangeShapeType="1"/>
          </p:cNvSpPr>
          <p:nvPr/>
        </p:nvSpPr>
        <p:spPr bwMode="auto">
          <a:xfrm>
            <a:off x="4572000" y="592937"/>
            <a:ext cx="0" cy="3747585"/>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3" name="Picture 12"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6107104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19" end="1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Some More Clean-up</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testMethod void testOneSpare() {</a:t>
            </a:r>
          </a:p>
          <a:p>
            <a:pPr marL="0" indent="0">
              <a:lnSpc>
                <a:spcPts val="1100"/>
              </a:lnSpc>
              <a:spcBef>
                <a:spcPts val="0"/>
              </a:spcBef>
              <a:buNone/>
            </a:pPr>
            <a:r>
              <a:rPr lang="en-US" sz="1000" dirty="0">
                <a:cs typeface="Optima"/>
              </a:rPr>
              <a:t>        g.roll(5);</a:t>
            </a:r>
          </a:p>
          <a:p>
            <a:pPr marL="0" indent="0">
              <a:lnSpc>
                <a:spcPts val="1100"/>
              </a:lnSpc>
              <a:spcBef>
                <a:spcPts val="0"/>
              </a:spcBef>
              <a:buNone/>
            </a:pPr>
            <a:r>
              <a:rPr lang="en-US" sz="1000" dirty="0">
                <a:cs typeface="Optima"/>
              </a:rPr>
              <a:t>        g.roll(5);  //spare</a:t>
            </a: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r>
              <a:rPr lang="en-US" sz="1000" dirty="0">
                <a:cs typeface="Optima"/>
              </a:rPr>
              <a:t>}</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solidFill>
                  <a:srgbClr val="FF0000"/>
                </a:solidFill>
              </a:rPr>
              <a:t>i</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a:t>
            </a:r>
            <a:r>
              <a:rPr lang="en-US" sz="1000" dirty="0" smtClean="0">
                <a:solidFill>
                  <a:srgbClr val="000000"/>
                </a:solidFill>
              </a:rPr>
              <a:t> if (rolls[</a:t>
            </a:r>
            <a:r>
              <a:rPr lang="en-US" sz="1000" dirty="0" smtClean="0">
                <a:solidFill>
                  <a:srgbClr val="FF0000"/>
                </a:solidFill>
              </a:rPr>
              <a:t>i</a:t>
            </a:r>
            <a:r>
              <a:rPr lang="en-US" sz="1000" dirty="0" smtClean="0">
                <a:solidFill>
                  <a:srgbClr val="000000"/>
                </a:solidFill>
              </a:rPr>
              <a:t>] + rolls[</a:t>
            </a:r>
            <a:r>
              <a:rPr lang="en-US" sz="1000" dirty="0" smtClean="0">
                <a:solidFill>
                  <a:srgbClr val="FF0000"/>
                </a:solidFill>
              </a:rPr>
              <a:t>i</a:t>
            </a:r>
            <a:r>
              <a:rPr lang="en-US" sz="1000" dirty="0" smtClean="0">
                <a:solidFill>
                  <a:srgbClr val="000000"/>
                </a:solidFill>
              </a:rPr>
              <a:t>+1] == 10) { </a:t>
            </a:r>
            <a:r>
              <a:rPr lang="en-US" sz="1000" dirty="0" smtClean="0">
                <a:solidFill>
                  <a:srgbClr val="FF0000"/>
                </a:solidFill>
              </a:rPr>
              <a:t>//spare</a:t>
            </a:r>
          </a:p>
          <a:p>
            <a:pPr marL="0" indent="0">
              <a:lnSpc>
                <a:spcPts val="1100"/>
              </a:lnSpc>
              <a:spcBef>
                <a:spcPts val="0"/>
              </a:spcBef>
              <a:buNone/>
            </a:pPr>
            <a:r>
              <a:rPr lang="en-US" sz="1000" dirty="0">
                <a:solidFill>
                  <a:srgbClr val="000000"/>
                </a:solidFill>
              </a:rPr>
              <a:t> </a:t>
            </a:r>
            <a:r>
              <a:rPr lang="en-US" sz="1000" dirty="0" smtClean="0">
                <a:solidFill>
                  <a:srgbClr val="000000"/>
                </a:solidFill>
              </a:rPr>
              <a:t>               score += 10 +  rolls[i+2];</a:t>
            </a:r>
          </a:p>
          <a:p>
            <a:pPr marL="0" indent="0">
              <a:lnSpc>
                <a:spcPts val="1100"/>
              </a:lnSpc>
              <a:spcBef>
                <a:spcPts val="0"/>
              </a:spcBef>
              <a:buNone/>
            </a:pPr>
            <a:r>
              <a:rPr lang="en-US" sz="1000" dirty="0">
                <a:solidFill>
                  <a:srgbClr val="000000"/>
                </a:solidFill>
              </a:rPr>
              <a:t> </a:t>
            </a:r>
            <a:r>
              <a:rPr lang="en-US" sz="1000" dirty="0" smtClean="0">
                <a:solidFill>
                  <a:srgbClr val="000000"/>
                </a:solidFill>
              </a:rPr>
              <a:t>               </a:t>
            </a:r>
            <a:r>
              <a:rPr lang="en-US" sz="1000" dirty="0" smtClean="0">
                <a:solidFill>
                  <a:srgbClr val="FF0000"/>
                </a:solidFill>
              </a:rPr>
              <a:t>i</a:t>
            </a:r>
            <a:r>
              <a:rPr lang="en-US" sz="1000" dirty="0" smtClean="0">
                <a:solidFill>
                  <a:srgbClr val="000000"/>
                </a:solidFill>
              </a:rPr>
              <a:t> += 2;</a:t>
            </a:r>
          </a:p>
          <a:p>
            <a:pPr marL="0" indent="0">
              <a:lnSpc>
                <a:spcPts val="1100"/>
              </a:lnSpc>
              <a:spcBef>
                <a:spcPts val="0"/>
              </a:spcBef>
              <a:buNone/>
            </a:pPr>
            <a:r>
              <a:rPr lang="en-US" sz="1000" dirty="0">
                <a:solidFill>
                  <a:srgbClr val="000000"/>
                </a:solidFill>
              </a:rPr>
              <a:t> </a:t>
            </a:r>
            <a:r>
              <a:rPr lang="en-US" sz="1000" dirty="0" smtClean="0">
                <a:solidFill>
                  <a:srgbClr val="000000"/>
                </a:solidFill>
              </a:rPr>
              <a:t>           } else {</a:t>
            </a:r>
          </a:p>
          <a:p>
            <a:pPr marL="0" indent="0">
              <a:lnSpc>
                <a:spcPts val="1100"/>
              </a:lnSpc>
              <a:spcBef>
                <a:spcPts val="0"/>
              </a:spcBef>
              <a:buNone/>
            </a:pPr>
            <a:r>
              <a:rPr lang="en-US" sz="1000" dirty="0">
                <a:solidFill>
                  <a:srgbClr val="000000"/>
                </a:solidFill>
              </a:rPr>
              <a:t> </a:t>
            </a:r>
            <a:r>
              <a:rPr lang="en-US" sz="1000" dirty="0" smtClean="0">
                <a:solidFill>
                  <a:srgbClr val="000000"/>
                </a:solidFill>
              </a:rPr>
              <a:t>               score += rolls[i] + rolls[i+1];</a:t>
            </a:r>
          </a:p>
          <a:p>
            <a:pPr marL="0" indent="0">
              <a:lnSpc>
                <a:spcPts val="1100"/>
              </a:lnSpc>
              <a:spcBef>
                <a:spcPts val="0"/>
              </a:spcBef>
              <a:buNone/>
            </a:pPr>
            <a:r>
              <a:rPr lang="en-US" sz="1000" dirty="0">
                <a:solidFill>
                  <a:srgbClr val="000000"/>
                </a:solidFill>
              </a:rPr>
              <a:t> </a:t>
            </a:r>
            <a:r>
              <a:rPr lang="en-US" sz="1000" dirty="0" smtClean="0">
                <a:solidFill>
                  <a:srgbClr val="000000"/>
                </a:solidFill>
              </a:rPr>
              <a:t>               </a:t>
            </a:r>
            <a:r>
              <a:rPr lang="en-US" sz="1000" dirty="0" smtClean="0">
                <a:solidFill>
                  <a:srgbClr val="FF0000"/>
                </a:solidFill>
              </a:rPr>
              <a:t>i</a:t>
            </a:r>
            <a:r>
              <a:rPr lang="en-US" sz="1000" dirty="0" smtClean="0">
                <a:solidFill>
                  <a:srgbClr val="000000"/>
                </a:solidFill>
              </a:rPr>
              <a:t>+=2;</a:t>
            </a:r>
            <a:endParaRPr lang="en-US" sz="1000" dirty="0">
              <a:solidFill>
                <a:srgbClr val="000000"/>
              </a:solidFill>
            </a:endParaRPr>
          </a:p>
          <a:p>
            <a:pPr marL="0" indent="0">
              <a:lnSpc>
                <a:spcPts val="1100"/>
              </a:lnSpc>
              <a:spcBef>
                <a:spcPts val="0"/>
              </a:spcBef>
              <a:buNone/>
            </a:pPr>
            <a:r>
              <a:rPr lang="en-US" sz="1000" dirty="0" smtClean="0">
                <a:solidFill>
                  <a:srgbClr val="000000"/>
                </a:solidFill>
              </a:rPr>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646331"/>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a:p>
            <a:pPr marL="171450" indent="-171450">
              <a:buFont typeface="Arial"/>
              <a:buChar char="•"/>
            </a:pPr>
            <a:r>
              <a:rPr lang="en-US" sz="1200" dirty="0" smtClean="0"/>
              <a:t>Ugly comment in conditional</a:t>
            </a:r>
          </a:p>
          <a:p>
            <a:pPr marL="171450" indent="-171450">
              <a:buFont typeface="Arial"/>
              <a:buChar char="•"/>
            </a:pPr>
            <a:r>
              <a:rPr lang="en-US" sz="1200" dirty="0"/>
              <a:t>i</a:t>
            </a:r>
            <a:r>
              <a:rPr lang="en-US" sz="1200" dirty="0" smtClean="0"/>
              <a:t> is a bad variable name</a:t>
            </a:r>
            <a:endParaRPr lang="en-US" sz="1200" dirty="0"/>
          </a:p>
        </p:txBody>
      </p:sp>
      <p:sp>
        <p:nvSpPr>
          <p:cNvPr id="10" name="Rectangular Callout 9"/>
          <p:cNvSpPr/>
          <p:nvPr/>
        </p:nvSpPr>
        <p:spPr>
          <a:xfrm>
            <a:off x="6523317" y="1765889"/>
            <a:ext cx="1573184" cy="258341"/>
          </a:xfrm>
          <a:prstGeom prst="wedgeRectCallout">
            <a:avLst>
              <a:gd name="adj1" fmla="val -118877"/>
              <a:gd name="adj2" fmla="val 655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B</a:t>
            </a:r>
            <a:r>
              <a:rPr lang="en-US" sz="1200" dirty="0" smtClean="0">
                <a:solidFill>
                  <a:srgbClr val="000000"/>
                </a:solidFill>
              </a:rPr>
              <a:t>ad variable name</a:t>
            </a:r>
            <a:endParaRPr lang="en-US" sz="1200" dirty="0">
              <a:solidFill>
                <a:schemeClr val="tx1"/>
              </a:solidFill>
            </a:endParaRPr>
          </a:p>
        </p:txBody>
      </p:sp>
      <p:sp>
        <p:nvSpPr>
          <p:cNvPr id="12" name="Rectangular Callout 11"/>
          <p:cNvSpPr/>
          <p:nvPr/>
        </p:nvSpPr>
        <p:spPr>
          <a:xfrm>
            <a:off x="6993227" y="2647950"/>
            <a:ext cx="1573184" cy="258341"/>
          </a:xfrm>
          <a:prstGeom prst="wedgeRectCallout">
            <a:avLst>
              <a:gd name="adj1" fmla="val -57099"/>
              <a:gd name="adj2" fmla="val -1220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Comment</a:t>
            </a:r>
            <a:endParaRPr lang="en-US" sz="1200" dirty="0">
              <a:solidFill>
                <a:schemeClr val="tx1"/>
              </a:solidFill>
            </a:endParaRPr>
          </a:p>
        </p:txBody>
      </p:sp>
      <p:pic>
        <p:nvPicPr>
          <p:cNvPr id="13" name="Picture 12"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96517"/>
            <a:ext cx="867664" cy="852170"/>
          </a:xfrm>
          <a:prstGeom prst="rect">
            <a:avLst/>
          </a:prstGeom>
        </p:spPr>
      </p:pic>
      <p:sp>
        <p:nvSpPr>
          <p:cNvPr id="11" name="Line 4"/>
          <p:cNvSpPr>
            <a:spLocks noChangeShapeType="1"/>
          </p:cNvSpPr>
          <p:nvPr/>
        </p:nvSpPr>
        <p:spPr bwMode="auto">
          <a:xfrm>
            <a:off x="4572000" y="592937"/>
            <a:ext cx="0" cy="3747585"/>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7412201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2.25465E-6 -4.8311E-6 L -0.03717 -0.41971 " pathEditMode="relative" rAng="0" ptsTypes="AA">
                                      <p:cBhvr>
                                        <p:cTn id="10" dur="1000" fill="hold"/>
                                        <p:tgtEl>
                                          <p:spTgt spid="12"/>
                                        </p:tgtEl>
                                        <p:attrNameLst>
                                          <p:attrName>ppt_x</p:attrName>
                                          <p:attrName>ppt_y</p:attrName>
                                        </p:attrNameLst>
                                      </p:cBhvr>
                                      <p:rCtr x="-1859" y="-2098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childTnLst>
                                </p:cTn>
                              </p:par>
                            </p:childTnLst>
                          </p:cTn>
                        </p:par>
                        <p:par>
                          <p:cTn id="14" fill="hold">
                            <p:stCondLst>
                              <p:cond delay="1000"/>
                            </p:stCondLst>
                            <p:childTnLst>
                              <p:par>
                                <p:cTn id="15" presetID="1" presetClass="exit" presetSubtype="0" fill="hold" grpId="2" nodeType="after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2.07747E-6 3.38732E-6 L 0.01425 -0.24989 " pathEditMode="relative" rAng="0" ptsTypes="AA">
                                      <p:cBhvr>
                                        <p:cTn id="24" dur="1000" fill="hold"/>
                                        <p:tgtEl>
                                          <p:spTgt spid="10"/>
                                        </p:tgtEl>
                                        <p:attrNameLst>
                                          <p:attrName>ppt_x</p:attrName>
                                          <p:attrName>ppt_y</p:attrName>
                                        </p:attrNameLst>
                                      </p:cBhvr>
                                      <p:rCtr x="712" y="-12494"/>
                                    </p:animMotion>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1000"/>
                            </p:stCondLst>
                            <p:childTnLst>
                              <p:par>
                                <p:cTn id="29" presetID="1" presetClass="exit" presetSubtype="0" fill="hold" grpId="2"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2" grpId="0" animBg="1"/>
      <p:bldP spid="12" grpId="1" animBg="1"/>
      <p:bldP spid="12"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Some More Clean-up</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testMethod void testOneSpare() {</a:t>
            </a:r>
          </a:p>
          <a:p>
            <a:pPr marL="0" indent="0">
              <a:lnSpc>
                <a:spcPts val="1100"/>
              </a:lnSpc>
              <a:spcBef>
                <a:spcPts val="0"/>
              </a:spcBef>
              <a:buNone/>
            </a:pPr>
            <a:r>
              <a:rPr lang="en-US" sz="1000" dirty="0">
                <a:cs typeface="Optima"/>
              </a:rPr>
              <a:t>        g.roll(5);</a:t>
            </a:r>
          </a:p>
          <a:p>
            <a:pPr marL="0" indent="0">
              <a:lnSpc>
                <a:spcPts val="1100"/>
              </a:lnSpc>
              <a:spcBef>
                <a:spcPts val="0"/>
              </a:spcBef>
              <a:buNone/>
            </a:pPr>
            <a:r>
              <a:rPr lang="en-US" sz="1000" dirty="0">
                <a:cs typeface="Optima"/>
              </a:rPr>
              <a:t>        g.roll(5);  //spare</a:t>
            </a: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r>
              <a:rPr lang="en-US" sz="1000" dirty="0">
                <a:cs typeface="Optima"/>
              </a:rPr>
              <a:t>}</a:t>
            </a: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solidFill>
                  <a:srgbClr val="0000FF"/>
                </a:solidFill>
              </a:rPr>
              <a:t>rollsIndex</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 rolls[</a:t>
            </a:r>
            <a:r>
              <a:rPr lang="en-US" sz="1000" dirty="0" smtClean="0">
                <a:solidFill>
                  <a:srgbClr val="0000FF"/>
                </a:solidFill>
              </a:rPr>
              <a:t>rollsIndex</a:t>
            </a:r>
            <a:r>
              <a:rPr lang="en-US" sz="1000" dirty="0" smtClean="0"/>
              <a:t>] + rolls[</a:t>
            </a:r>
            <a:r>
              <a:rPr lang="en-US" sz="1000" dirty="0" smtClean="0">
                <a:solidFill>
                  <a:srgbClr val="0000FF"/>
                </a:solidFill>
              </a:rPr>
              <a:t>rollsIndex</a:t>
            </a:r>
            <a:r>
              <a:rPr lang="en-US" sz="1000" dirty="0" smtClean="0"/>
              <a:t>+1]) { </a:t>
            </a:r>
            <a:r>
              <a:rPr lang="en-US" sz="1000" dirty="0" smtClean="0">
                <a:solidFill>
                  <a:srgbClr val="FF0000"/>
                </a:solidFill>
              </a:rPr>
              <a:t>//spare</a:t>
            </a:r>
            <a:endParaRPr lang="en-US" sz="1000" dirty="0" smtClean="0"/>
          </a:p>
          <a:p>
            <a:pPr marL="0" indent="0">
              <a:lnSpc>
                <a:spcPts val="1100"/>
              </a:lnSpc>
              <a:spcBef>
                <a:spcPts val="0"/>
              </a:spcBef>
              <a:buNone/>
            </a:pPr>
            <a:r>
              <a:rPr lang="en-US" sz="1000" dirty="0" smtClean="0"/>
              <a:t>                score += 10 +  rolls[i+2];</a:t>
            </a:r>
          </a:p>
          <a:p>
            <a:pPr marL="0" indent="0">
              <a:lnSpc>
                <a:spcPts val="1100"/>
              </a:lnSpc>
              <a:spcBef>
                <a:spcPts val="0"/>
              </a:spcBef>
              <a:buNone/>
            </a:pPr>
            <a:r>
              <a:rPr lang="en-US" sz="1000" dirty="0" smtClean="0"/>
              <a:t>                </a:t>
            </a:r>
            <a:r>
              <a:rPr lang="en-US" sz="1000" dirty="0" smtClean="0">
                <a:solidFill>
                  <a:srgbClr val="0000FF"/>
                </a:solidFill>
              </a:rPr>
              <a:t>rollsIndex </a:t>
            </a:r>
            <a:r>
              <a:rPr lang="en-US" sz="1000" dirty="0" smtClean="0"/>
              <a:t>+=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rolls[</a:t>
            </a:r>
            <a:r>
              <a:rPr lang="en-US" sz="1000" dirty="0" smtClean="0">
                <a:solidFill>
                  <a:srgbClr val="0000FF"/>
                </a:solidFill>
              </a:rPr>
              <a:t>rollsIndex</a:t>
            </a:r>
            <a:r>
              <a:rPr lang="en-US" sz="1000" dirty="0" smtClean="0"/>
              <a:t>] + rolls[</a:t>
            </a:r>
            <a:r>
              <a:rPr lang="en-US" sz="1000" dirty="0" smtClean="0">
                <a:solidFill>
                  <a:srgbClr val="0000FF"/>
                </a:solidFill>
              </a:rPr>
              <a:t>rollsIndex</a:t>
            </a:r>
            <a:r>
              <a:rPr lang="en-US" sz="1000" dirty="0" smtClean="0"/>
              <a:t>+1];</a:t>
            </a:r>
          </a:p>
          <a:p>
            <a:pPr marL="0" indent="0">
              <a:lnSpc>
                <a:spcPts val="1100"/>
              </a:lnSpc>
              <a:spcBef>
                <a:spcPts val="0"/>
              </a:spcBef>
              <a:buNone/>
            </a:pPr>
            <a:r>
              <a:rPr lang="en-US" sz="1000" dirty="0"/>
              <a:t> </a:t>
            </a:r>
            <a:r>
              <a:rPr lang="en-US" sz="1000" dirty="0" smtClean="0"/>
              <a:t>               </a:t>
            </a:r>
            <a:r>
              <a:rPr lang="en-US" sz="1000" dirty="0" smtClean="0">
                <a:solidFill>
                  <a:srgbClr val="0000FF"/>
                </a:solidFill>
              </a:rPr>
              <a:t>rollsIndex</a:t>
            </a:r>
            <a:r>
              <a:rPr lang="en-US" sz="1000" dirty="0" smtClean="0"/>
              <a:t>+=2;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a:p>
            <a:pPr marL="171450" indent="-171450">
              <a:buFont typeface="Arial"/>
              <a:buChar char="•"/>
            </a:pPr>
            <a:r>
              <a:rPr lang="en-US" sz="1200" dirty="0" smtClean="0"/>
              <a:t>Ugly comment in conditional</a:t>
            </a:r>
          </a:p>
        </p:txBody>
      </p:sp>
      <p:pic>
        <p:nvPicPr>
          <p:cNvPr id="8" name="Picture 7"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96517"/>
            <a:ext cx="867664" cy="852170"/>
          </a:xfrm>
          <a:prstGeom prst="rect">
            <a:avLst/>
          </a:prstGeom>
        </p:spPr>
      </p:pic>
      <p:sp>
        <p:nvSpPr>
          <p:cNvPr id="10" name="Line 4"/>
          <p:cNvSpPr>
            <a:spLocks noChangeShapeType="1"/>
          </p:cNvSpPr>
          <p:nvPr/>
        </p:nvSpPr>
        <p:spPr bwMode="auto">
          <a:xfrm>
            <a:off x="4572000" y="592937"/>
            <a:ext cx="0" cy="3747585"/>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3260756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Some More Clean-up</a:t>
            </a:r>
            <a:endParaRPr lang="en-US" dirty="0"/>
          </a:p>
        </p:txBody>
      </p:sp>
      <p:sp>
        <p:nvSpPr>
          <p:cNvPr id="17" name="Content Placeholder 2"/>
          <p:cNvSpPr>
            <a:spLocks noGrp="1"/>
          </p:cNvSpPr>
          <p:nvPr>
            <p:ph idx="1"/>
          </p:nvPr>
        </p:nvSpPr>
        <p:spPr>
          <a:xfrm>
            <a:off x="79380" y="438150"/>
            <a:ext cx="4477100" cy="4204596"/>
          </a:xfrm>
        </p:spPr>
        <p:txBody>
          <a:bodyPr>
            <a:norm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private static void rollMany(Integer n, Integer pins) {</a:t>
            </a:r>
          </a:p>
          <a:p>
            <a:pPr marL="0" indent="0">
              <a:lnSpc>
                <a:spcPts val="1100"/>
              </a:lnSpc>
              <a:spcBef>
                <a:spcPts val="0"/>
              </a:spcBef>
              <a:buNone/>
            </a:pPr>
            <a:r>
              <a:rPr lang="en-US" sz="1000" dirty="0" smtClean="0">
                <a:cs typeface="Optima"/>
              </a:rPr>
              <a:t>         </a:t>
            </a:r>
            <a:r>
              <a:rPr lang="nl-NL" sz="1000" dirty="0">
                <a:cs typeface="Optima"/>
              </a:rPr>
              <a:t>for (Integer i=0; i&lt;n; i++) {</a:t>
            </a:r>
          </a:p>
          <a:p>
            <a:pPr marL="0" indent="0">
              <a:lnSpc>
                <a:spcPts val="1100"/>
              </a:lnSpc>
              <a:spcBef>
                <a:spcPts val="0"/>
              </a:spcBef>
              <a:buNone/>
            </a:pPr>
            <a:r>
              <a:rPr lang="nl-NL" sz="1000" dirty="0">
                <a:cs typeface="Optima"/>
              </a:rPr>
              <a:t>            g.roll(pins);</a:t>
            </a:r>
          </a:p>
          <a:p>
            <a:pPr marL="0" indent="0">
              <a:lnSpc>
                <a:spcPts val="1100"/>
              </a:lnSpc>
              <a:spcBef>
                <a:spcPts val="0"/>
              </a:spcBef>
              <a:buNone/>
            </a:pPr>
            <a:r>
              <a:rPr lang="nl-NL" sz="1000" dirty="0">
                <a:cs typeface="Optima"/>
              </a:rPr>
              <a:t>        }</a:t>
            </a:r>
            <a:endParaRPr lang="en-US" sz="1000" dirty="0" smtClean="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a:t>
            </a:r>
            <a:r>
              <a:rPr lang="nl-NL" sz="1000" dirty="0">
                <a:cs typeface="Optima"/>
              </a:rPr>
              <a:t>‘Gutter game score not zero');</a:t>
            </a:r>
            <a:endParaRPr lang="en-US" sz="1000" dirty="0">
              <a:cs typeface="Optima"/>
            </a:endParaRP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a:t>
            </a:r>
            <a:r>
              <a:rPr lang="en-US" sz="1000" dirty="0">
                <a:cs typeface="Optima"/>
              </a:rPr>
              <a:t>,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testMethod void testOneSpare() {</a:t>
            </a:r>
          </a:p>
          <a:p>
            <a:pPr marL="0" indent="0">
              <a:lnSpc>
                <a:spcPts val="1100"/>
              </a:lnSpc>
              <a:spcBef>
                <a:spcPts val="0"/>
              </a:spcBef>
              <a:buNone/>
            </a:pPr>
            <a:r>
              <a:rPr lang="en-US" sz="1000" dirty="0">
                <a:cs typeface="Optima"/>
              </a:rPr>
              <a:t>        g.roll(5);</a:t>
            </a:r>
          </a:p>
          <a:p>
            <a:pPr marL="0" indent="0">
              <a:lnSpc>
                <a:spcPts val="1100"/>
              </a:lnSpc>
              <a:spcBef>
                <a:spcPts val="0"/>
              </a:spcBef>
              <a:buNone/>
            </a:pPr>
            <a:r>
              <a:rPr lang="en-US" sz="1000" dirty="0">
                <a:cs typeface="Optima"/>
              </a:rPr>
              <a:t>        g.roll(5);  //spare</a:t>
            </a: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a:t>
            </a:r>
            <a:r>
              <a:rPr lang="en-US" sz="1000" dirty="0" smtClean="0">
                <a:cs typeface="Optima"/>
              </a:rPr>
              <a:t>‘Spare not scored correctly’);</a:t>
            </a:r>
            <a:endParaRPr lang="en-US" sz="1000" dirty="0">
              <a:cs typeface="Optima"/>
            </a:endParaRPr>
          </a:p>
          <a:p>
            <a:pPr marL="0" indent="0">
              <a:lnSpc>
                <a:spcPts val="1100"/>
              </a:lnSpc>
              <a:spcBef>
                <a:spcPts val="0"/>
              </a:spcBef>
              <a:buNone/>
            </a:pPr>
            <a:r>
              <a:rPr lang="en-US" sz="1000" dirty="0" smtClean="0">
                <a:cs typeface="Optima"/>
              </a:rPr>
              <a:t>    }</a:t>
            </a:r>
            <a:endParaRPr lang="en-US" sz="1000" dirty="0">
              <a:cs typeface="Optima"/>
            </a:endParaRPr>
          </a:p>
          <a:p>
            <a:pPr marL="0" indent="0">
              <a:lnSpc>
                <a:spcPts val="1100"/>
              </a:lnSpc>
              <a:spcBef>
                <a:spcPts val="0"/>
              </a:spcBef>
              <a:buNone/>
            </a:pPr>
            <a:r>
              <a:rPr lang="en-US" sz="1000" dirty="0" smtClean="0">
                <a:cs typeface="Optima"/>
              </a:rPr>
              <a:t>}</a:t>
            </a: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t>rollsIndex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 </a:t>
            </a:r>
            <a:r>
              <a:rPr lang="en-US" sz="1000" dirty="0" smtClean="0">
                <a:solidFill>
                  <a:srgbClr val="0000FF"/>
                </a:solidFill>
              </a:rPr>
              <a:t>isSpare(rollsIndex)</a:t>
            </a:r>
            <a:r>
              <a:rPr lang="en-US" sz="1000" dirty="0" smtClean="0"/>
              <a:t>) {</a:t>
            </a:r>
          </a:p>
          <a:p>
            <a:pPr marL="0" indent="0">
              <a:lnSpc>
                <a:spcPts val="1100"/>
              </a:lnSpc>
              <a:spcBef>
                <a:spcPts val="0"/>
              </a:spcBef>
              <a:buNone/>
            </a:pPr>
            <a:r>
              <a:rPr lang="en-US" sz="1000" dirty="0" smtClean="0"/>
              <a:t>                score += 10 +  rolls[i+2];</a:t>
            </a:r>
          </a:p>
          <a:p>
            <a:pPr marL="0" indent="0">
              <a:lnSpc>
                <a:spcPts val="1100"/>
              </a:lnSpc>
              <a:spcBef>
                <a:spcPts val="0"/>
              </a:spcBef>
              <a:buNone/>
            </a:pPr>
            <a:r>
              <a:rPr lang="en-US" sz="1000" dirty="0" smtClean="0"/>
              <a:t>                rollsIndex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rolls[rollsIndex] + rolls[rollsIndex+1];</a:t>
            </a:r>
          </a:p>
          <a:p>
            <a:pPr marL="0" indent="0">
              <a:lnSpc>
                <a:spcPts val="1100"/>
              </a:lnSpc>
              <a:spcBef>
                <a:spcPts val="0"/>
              </a:spcBef>
              <a:buNone/>
            </a:pPr>
            <a:r>
              <a:rPr lang="en-US" sz="1000" dirty="0"/>
              <a:t> </a:t>
            </a:r>
            <a:r>
              <a:rPr lang="en-US" sz="1000" dirty="0" smtClean="0"/>
              <a:t>               rollsIndex+=2;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a:t>
            </a:r>
            <a:r>
              <a:rPr lang="en-US" sz="1000" dirty="0" smtClean="0">
                <a:solidFill>
                  <a:srgbClr val="0000FF"/>
                </a:solidFill>
              </a:rPr>
              <a:t>private </a:t>
            </a:r>
            <a:r>
              <a:rPr lang="en-US" sz="1000" dirty="0">
                <a:solidFill>
                  <a:srgbClr val="0000FF"/>
                </a:solidFill>
              </a:rPr>
              <a:t>Boolean isSpare(Integer </a:t>
            </a:r>
            <a:r>
              <a:rPr lang="en-US" sz="1000" dirty="0" smtClean="0">
                <a:solidFill>
                  <a:srgbClr val="0000FF"/>
                </a:solidFill>
              </a:rPr>
              <a:t>rollsIndex) </a:t>
            </a:r>
            <a:r>
              <a:rPr lang="en-US" sz="1000" dirty="0">
                <a:solidFill>
                  <a:srgbClr val="0000FF"/>
                </a:solidFill>
              </a:rPr>
              <a:t>{</a:t>
            </a:r>
          </a:p>
          <a:p>
            <a:pPr marL="0" indent="0">
              <a:lnSpc>
                <a:spcPts val="1100"/>
              </a:lnSpc>
              <a:spcBef>
                <a:spcPts val="0"/>
              </a:spcBef>
              <a:buNone/>
            </a:pPr>
            <a:r>
              <a:rPr lang="en-US" sz="1000" dirty="0" smtClean="0">
                <a:solidFill>
                  <a:srgbClr val="0000FF"/>
                </a:solidFill>
              </a:rPr>
              <a:t>        return </a:t>
            </a:r>
            <a:r>
              <a:rPr lang="en-US" sz="1000" dirty="0">
                <a:solidFill>
                  <a:srgbClr val="0000FF"/>
                </a:solidFill>
              </a:rPr>
              <a:t>rolls</a:t>
            </a:r>
            <a:r>
              <a:rPr lang="en-US" sz="1000" dirty="0" smtClean="0">
                <a:solidFill>
                  <a:srgbClr val="0000FF"/>
                </a:solidFill>
              </a:rPr>
              <a:t>[rollsIndex] </a:t>
            </a:r>
            <a:r>
              <a:rPr lang="en-US" sz="1000" dirty="0">
                <a:solidFill>
                  <a:srgbClr val="0000FF"/>
                </a:solidFill>
              </a:rPr>
              <a:t>+ rolls</a:t>
            </a:r>
            <a:r>
              <a:rPr lang="en-US" sz="1000" dirty="0" smtClean="0">
                <a:solidFill>
                  <a:srgbClr val="0000FF"/>
                </a:solidFill>
              </a:rPr>
              <a:t>[rollsIndex+1] </a:t>
            </a:r>
            <a:r>
              <a:rPr lang="en-US" sz="1000" dirty="0">
                <a:solidFill>
                  <a:srgbClr val="0000FF"/>
                </a:solidFill>
              </a:rPr>
              <a:t>== 10;</a:t>
            </a:r>
          </a:p>
          <a:p>
            <a:pPr marL="0" indent="0">
              <a:lnSpc>
                <a:spcPts val="1100"/>
              </a:lnSpc>
              <a:spcBef>
                <a:spcPts val="0"/>
              </a:spcBef>
              <a:buNone/>
            </a:pPr>
            <a:r>
              <a:rPr lang="en-US" sz="1000" dirty="0" smtClean="0">
                <a:solidFill>
                  <a:srgbClr val="0000FF"/>
                </a:solidFill>
              </a:rPr>
              <a:t>    }</a:t>
            </a:r>
          </a:p>
          <a:p>
            <a:pPr marL="0" indent="0">
              <a:lnSpc>
                <a:spcPts val="1100"/>
              </a:lnSpc>
              <a:spcBef>
                <a:spcPts val="0"/>
              </a:spcBef>
              <a:buNone/>
            </a:pPr>
            <a:r>
              <a:rPr lang="en-US" sz="1000" dirty="0" smtClean="0"/>
              <a:t>}</a:t>
            </a:r>
            <a:endParaRPr lang="en-US" sz="1000" dirty="0"/>
          </a:p>
        </p:txBody>
      </p:sp>
      <p:sp>
        <p:nvSpPr>
          <p:cNvPr id="9" name="TextBox 8"/>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p:txBody>
      </p:sp>
      <p:sp>
        <p:nvSpPr>
          <p:cNvPr id="8"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11" name="Picture 10"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4194609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4" end="2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5" end="2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Some More Clean-up</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@isTest</a:t>
            </a:r>
          </a:p>
          <a:p>
            <a:pPr marL="0" indent="0">
              <a:lnSpc>
                <a:spcPts val="1100"/>
              </a:lnSpc>
              <a:spcBef>
                <a:spcPts val="0"/>
              </a:spcBef>
              <a:buNone/>
            </a:pPr>
            <a:r>
              <a:rPr lang="en-US" sz="1000" dirty="0" smtClean="0">
                <a:cs typeface="Optima"/>
              </a:rPr>
              <a:t>private class BowlingGameTest {</a:t>
            </a:r>
          </a:p>
          <a:p>
            <a:pPr marL="0" indent="0">
              <a:lnSpc>
                <a:spcPts val="1100"/>
              </a:lnSpc>
              <a:spcBef>
                <a:spcPts val="0"/>
              </a:spcBef>
              <a:buNone/>
            </a:pPr>
            <a:r>
              <a:rPr lang="en-US" sz="1000" dirty="0" smtClean="0">
                <a:cs typeface="Optima"/>
              </a:rPr>
              <a:t>    private static Game g = new Game();</a:t>
            </a:r>
          </a:p>
          <a:p>
            <a:pPr marL="0">
              <a:lnSpc>
                <a:spcPts val="1100"/>
              </a:lnSpc>
              <a:spcBef>
                <a:spcPts val="0"/>
              </a:spcBef>
            </a:pPr>
            <a:r>
              <a:rPr lang="en-US" sz="1000" dirty="0" smtClean="0">
                <a:cs typeface="Optima"/>
              </a:rPr>
              <a:t>  </a:t>
            </a:r>
            <a:r>
              <a:rPr lang="en-US" sz="1000" dirty="0">
                <a:cs typeface="Optima"/>
              </a:rPr>
              <a:t>  …….</a:t>
            </a:r>
            <a:r>
              <a:rPr lang="en-US" sz="1000" dirty="0" smtClean="0">
                <a:cs typeface="Optima"/>
              </a:rPr>
              <a:t>.</a:t>
            </a:r>
          </a:p>
          <a:p>
            <a:pPr marL="0" indent="0">
              <a:lnSpc>
                <a:spcPts val="1100"/>
              </a:lnSpc>
              <a:spcBef>
                <a:spcPts val="0"/>
              </a:spcBef>
              <a:buNone/>
            </a:pPr>
            <a:endParaRPr lang="en-US" sz="1000" dirty="0" smtClean="0">
              <a:cs typeface="Optima"/>
            </a:endParaRPr>
          </a:p>
          <a:p>
            <a:pPr marL="0" indent="0">
              <a:lnSpc>
                <a:spcPts val="1100"/>
              </a:lnSpc>
              <a:spcBef>
                <a:spcPts val="0"/>
              </a:spcBef>
              <a:buNone/>
            </a:pPr>
            <a:r>
              <a:rPr lang="en-US" sz="1000" dirty="0" smtClean="0">
                <a:cs typeface="Optima"/>
              </a:rPr>
              <a:t>    static testMethod void testGutterGame() {</a:t>
            </a:r>
          </a:p>
          <a:p>
            <a:pPr marL="0" indent="0">
              <a:lnSpc>
                <a:spcPts val="1100"/>
              </a:lnSpc>
              <a:spcBef>
                <a:spcPts val="0"/>
              </a:spcBef>
              <a:buNone/>
            </a:pPr>
            <a:r>
              <a:rPr lang="nl-NL" sz="1000" dirty="0" smtClean="0">
                <a:cs typeface="Optima"/>
              </a:rPr>
              <a:t>        rollMany(20, 0);</a:t>
            </a:r>
          </a:p>
          <a:p>
            <a:pPr marL="0" indent="0">
              <a:lnSpc>
                <a:spcPts val="1100"/>
              </a:lnSpc>
              <a:spcBef>
                <a:spcPts val="0"/>
              </a:spcBef>
              <a:buNone/>
            </a:pPr>
            <a:r>
              <a:rPr lang="nl-NL" sz="1000" dirty="0">
                <a:cs typeface="Optima"/>
              </a:rPr>
              <a:t> </a:t>
            </a:r>
            <a:r>
              <a:rPr lang="nl-NL" sz="1000" dirty="0" smtClean="0">
                <a:cs typeface="Optima"/>
              </a:rPr>
              <a:t>       System.assertEquals(0,g.score(), ‘Gutter game score not zero');</a:t>
            </a:r>
            <a:endParaRPr lang="en-US" sz="1000" dirty="0" smtClean="0">
              <a:cs typeface="Optima"/>
            </a:endParaRPr>
          </a:p>
          <a:p>
            <a:pPr marL="0" indent="0">
              <a:lnSpc>
                <a:spcPts val="1100"/>
              </a:lnSpc>
              <a:spcBef>
                <a:spcPts val="0"/>
              </a:spcBef>
              <a:buNone/>
            </a:pPr>
            <a:r>
              <a:rPr lang="en-US" sz="1000" dirty="0">
                <a:cs typeface="Optima"/>
              </a:rPr>
              <a:t> </a:t>
            </a: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testMethod void testAllOnes() {</a:t>
            </a:r>
          </a:p>
          <a:p>
            <a:pPr marL="0" indent="0">
              <a:lnSpc>
                <a:spcPts val="1100"/>
              </a:lnSpc>
              <a:spcBef>
                <a:spcPts val="0"/>
              </a:spcBef>
              <a:buNone/>
            </a:pPr>
            <a:r>
              <a:rPr lang="nl-NL" sz="1000" dirty="0" smtClean="0">
                <a:cs typeface="Optima"/>
              </a:rPr>
              <a:t>        </a:t>
            </a:r>
            <a:r>
              <a:rPr lang="nl-NL" sz="1000" dirty="0">
                <a:solidFill>
                  <a:srgbClr val="000000"/>
                </a:solidFill>
                <a:cs typeface="Optima"/>
              </a:rPr>
              <a:t>rollMany(20,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System.assertEquals(20,g.score(),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testMethod void testOneSpare() {</a:t>
            </a:r>
          </a:p>
          <a:p>
            <a:pPr marL="0" indent="0">
              <a:lnSpc>
                <a:spcPts val="1100"/>
              </a:lnSpc>
              <a:spcBef>
                <a:spcPts val="0"/>
              </a:spcBef>
              <a:buNone/>
            </a:pPr>
            <a:r>
              <a:rPr lang="en-US" sz="1000" dirty="0">
                <a:cs typeface="Optima"/>
              </a:rPr>
              <a:t> </a:t>
            </a:r>
            <a:r>
              <a:rPr lang="en-US" sz="1000" dirty="0">
                <a:solidFill>
                  <a:srgbClr val="0000FF"/>
                </a:solidFill>
                <a:cs typeface="Optima"/>
              </a:rPr>
              <a:t>       </a:t>
            </a:r>
            <a:r>
              <a:rPr lang="en-US" sz="1000" dirty="0" smtClean="0">
                <a:solidFill>
                  <a:srgbClr val="0000FF"/>
                </a:solidFill>
                <a:cs typeface="Optima"/>
              </a:rPr>
              <a:t>rollSpare();</a:t>
            </a:r>
            <a:endParaRPr lang="en-US" sz="1000" dirty="0">
              <a:solidFill>
                <a:srgbClr val="0000FF"/>
              </a:solidFill>
              <a:cs typeface="Optima"/>
            </a:endParaRPr>
          </a:p>
          <a:p>
            <a:pPr marL="0" indent="0">
              <a:lnSpc>
                <a:spcPts val="1100"/>
              </a:lnSpc>
              <a:spcBef>
                <a:spcPts val="0"/>
              </a:spcBef>
              <a:buNone/>
            </a:pPr>
            <a:r>
              <a:rPr lang="en-US" sz="1000" dirty="0">
                <a:cs typeface="Optima"/>
              </a:rPr>
              <a:t>        g.roll(3);</a:t>
            </a:r>
          </a:p>
          <a:p>
            <a:pPr marL="0" indent="0">
              <a:lnSpc>
                <a:spcPts val="1100"/>
              </a:lnSpc>
              <a:spcBef>
                <a:spcPts val="0"/>
              </a:spcBef>
              <a:buNone/>
            </a:pPr>
            <a:r>
              <a:rPr lang="en-US" sz="1000" dirty="0">
                <a:cs typeface="Optima"/>
              </a:rPr>
              <a:t>        rollMany(17,0);</a:t>
            </a:r>
          </a:p>
          <a:p>
            <a:pPr marL="0" indent="0">
              <a:lnSpc>
                <a:spcPts val="1100"/>
              </a:lnSpc>
              <a:spcBef>
                <a:spcPts val="0"/>
              </a:spcBef>
              <a:buNone/>
            </a:pPr>
            <a:r>
              <a:rPr lang="en-US" sz="1000" dirty="0">
                <a:cs typeface="Optima"/>
              </a:rPr>
              <a:t>       System.assertEquals(16,g.score(),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solidFill>
                  <a:srgbClr val="0000FF"/>
                </a:solidFill>
                <a:cs typeface="Optima"/>
              </a:rPr>
              <a:t>private static void rollSpare() {</a:t>
            </a:r>
          </a:p>
          <a:p>
            <a:pPr marL="0" indent="0">
              <a:lnSpc>
                <a:spcPts val="1100"/>
              </a:lnSpc>
              <a:spcBef>
                <a:spcPts val="0"/>
              </a:spcBef>
              <a:buNone/>
            </a:pPr>
            <a:r>
              <a:rPr lang="en-US" sz="1000" dirty="0">
                <a:solidFill>
                  <a:srgbClr val="0000FF"/>
                </a:solidFill>
                <a:cs typeface="Optima"/>
              </a:rPr>
              <a:t>        g.roll(5);</a:t>
            </a:r>
          </a:p>
          <a:p>
            <a:pPr marL="0" indent="0">
              <a:lnSpc>
                <a:spcPts val="1100"/>
              </a:lnSpc>
              <a:spcBef>
                <a:spcPts val="0"/>
              </a:spcBef>
              <a:buNone/>
            </a:pPr>
            <a:r>
              <a:rPr lang="en-US" sz="1000" dirty="0">
                <a:solidFill>
                  <a:srgbClr val="0000FF"/>
                </a:solidFill>
                <a:cs typeface="Optima"/>
              </a:rPr>
              <a:t>        g.roll(5);</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currentRoll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rolls[curentRoll++]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smtClean="0"/>
              <a:t>rollsIndex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 isSpare(rollsIndex)) {</a:t>
            </a:r>
          </a:p>
          <a:p>
            <a:pPr marL="0" indent="0">
              <a:lnSpc>
                <a:spcPts val="1100"/>
              </a:lnSpc>
              <a:spcBef>
                <a:spcPts val="0"/>
              </a:spcBef>
              <a:buNone/>
            </a:pPr>
            <a:r>
              <a:rPr lang="en-US" sz="1000" dirty="0" smtClean="0"/>
              <a:t>                score += 10 +  rolls[i+2];</a:t>
            </a:r>
          </a:p>
          <a:p>
            <a:pPr marL="0" indent="0">
              <a:lnSpc>
                <a:spcPts val="1100"/>
              </a:lnSpc>
              <a:spcBef>
                <a:spcPts val="0"/>
              </a:spcBef>
              <a:buNone/>
            </a:pPr>
            <a:r>
              <a:rPr lang="en-US" sz="1000" dirty="0" smtClean="0"/>
              <a:t>                rollsIndex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rolls[rollsIndex] + rolls[rollsIndex+1];</a:t>
            </a:r>
          </a:p>
          <a:p>
            <a:pPr marL="0" indent="0">
              <a:lnSpc>
                <a:spcPts val="1100"/>
              </a:lnSpc>
              <a:spcBef>
                <a:spcPts val="0"/>
              </a:spcBef>
              <a:buNone/>
            </a:pPr>
            <a:r>
              <a:rPr lang="en-US" sz="1000" dirty="0"/>
              <a:t> </a:t>
            </a:r>
            <a:r>
              <a:rPr lang="en-US" sz="1000" dirty="0" smtClean="0"/>
              <a:t>               rollsIndex+=2;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private </a:t>
            </a:r>
            <a:r>
              <a:rPr lang="en-US" sz="1000" dirty="0"/>
              <a:t>Boolean isSpare(Integer </a:t>
            </a:r>
            <a:r>
              <a:rPr lang="en-US" sz="1000" dirty="0" smtClean="0"/>
              <a:t>rollsIndex) </a:t>
            </a:r>
            <a:r>
              <a:rPr lang="en-US" sz="1000" dirty="0"/>
              <a:t>{</a:t>
            </a:r>
          </a:p>
          <a:p>
            <a:pPr marL="0" indent="0">
              <a:lnSpc>
                <a:spcPts val="1100"/>
              </a:lnSpc>
              <a:spcBef>
                <a:spcPts val="0"/>
              </a:spcBef>
              <a:buNone/>
            </a:pPr>
            <a:r>
              <a:rPr lang="en-US" sz="1000" dirty="0" smtClean="0"/>
              <a:t>        return </a:t>
            </a:r>
            <a:r>
              <a:rPr lang="en-US" sz="1000" dirty="0"/>
              <a:t>rolls</a:t>
            </a:r>
            <a:r>
              <a:rPr lang="en-US" sz="1000" dirty="0" smtClean="0"/>
              <a:t>[rollsIndex] </a:t>
            </a:r>
            <a:r>
              <a:rPr lang="en-US" sz="1000" dirty="0"/>
              <a:t>+ rolls</a:t>
            </a:r>
            <a:r>
              <a:rPr lang="en-US" sz="1000" dirty="0" smtClean="0"/>
              <a:t>[rollsIndex+1] </a:t>
            </a:r>
            <a:r>
              <a:rPr lang="en-US" sz="1000" dirty="0"/>
              <a:t>== 10;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7"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dirty="0"/>
          </a:p>
        </p:txBody>
      </p:sp>
      <p:pic>
        <p:nvPicPr>
          <p:cNvPr id="8" name="Picture 7"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645564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1625762"/>
            <a:ext cx="1621570" cy="914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Rectangle 2"/>
          <p:cNvSpPr/>
          <p:nvPr/>
        </p:nvSpPr>
        <p:spPr>
          <a:xfrm>
            <a:off x="3810000" y="881151"/>
            <a:ext cx="162157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 name="TextBox 3"/>
          <p:cNvSpPr txBox="1"/>
          <p:nvPr/>
        </p:nvSpPr>
        <p:spPr>
          <a:xfrm>
            <a:off x="4191000" y="819150"/>
            <a:ext cx="813256" cy="369332"/>
          </a:xfrm>
          <a:prstGeom prst="rect">
            <a:avLst/>
          </a:prstGeom>
          <a:noFill/>
        </p:spPr>
        <p:txBody>
          <a:bodyPr wrap="none" rtlCol="0">
            <a:spAutoFit/>
          </a:bodyPr>
          <a:lstStyle/>
          <a:p>
            <a:r>
              <a:rPr lang="en-US" dirty="0" smtClean="0"/>
              <a:t>Game</a:t>
            </a:r>
            <a:endParaRPr lang="en-US" dirty="0"/>
          </a:p>
        </p:txBody>
      </p:sp>
      <p:sp>
        <p:nvSpPr>
          <p:cNvPr id="5" name="TextBox 4"/>
          <p:cNvSpPr txBox="1"/>
          <p:nvPr/>
        </p:nvSpPr>
        <p:spPr>
          <a:xfrm>
            <a:off x="3810001" y="1625765"/>
            <a:ext cx="1621570" cy="954107"/>
          </a:xfrm>
          <a:prstGeom prst="rect">
            <a:avLst/>
          </a:prstGeom>
          <a:noFill/>
        </p:spPr>
        <p:txBody>
          <a:bodyPr wrap="none" rtlCol="0">
            <a:spAutoFit/>
          </a:bodyPr>
          <a:lstStyle/>
          <a:p>
            <a:r>
              <a:rPr lang="en-US" sz="1400" dirty="0" smtClean="0"/>
              <a:t>public roll(Integer)</a:t>
            </a:r>
          </a:p>
          <a:p>
            <a:r>
              <a:rPr lang="en-US" sz="1400" dirty="0" smtClean="0"/>
              <a:t>public score()</a:t>
            </a:r>
          </a:p>
          <a:p>
            <a:endParaRPr lang="en-US" sz="1400" dirty="0" smtClean="0"/>
          </a:p>
          <a:p>
            <a:r>
              <a:rPr lang="en-US" sz="1400" dirty="0" smtClean="0"/>
              <a:t>isSpare(</a:t>
            </a:r>
            <a:r>
              <a:rPr lang="en-US" sz="1400" dirty="0"/>
              <a:t>Integer</a:t>
            </a:r>
            <a:r>
              <a:rPr lang="en-US" sz="1400" dirty="0" smtClean="0"/>
              <a:t>)</a:t>
            </a:r>
            <a:endParaRPr lang="en-US" sz="1400" dirty="0"/>
          </a:p>
        </p:txBody>
      </p:sp>
      <p:sp>
        <p:nvSpPr>
          <p:cNvPr id="15" name="Rectangle 14"/>
          <p:cNvSpPr/>
          <p:nvPr/>
        </p:nvSpPr>
        <p:spPr>
          <a:xfrm>
            <a:off x="3810000" y="1168562"/>
            <a:ext cx="1621570" cy="4572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8" name="TextBox 17"/>
          <p:cNvSpPr txBox="1"/>
          <p:nvPr/>
        </p:nvSpPr>
        <p:spPr>
          <a:xfrm>
            <a:off x="3810005" y="1123950"/>
            <a:ext cx="1661545" cy="523220"/>
          </a:xfrm>
          <a:prstGeom prst="rect">
            <a:avLst/>
          </a:prstGeom>
          <a:noFill/>
        </p:spPr>
        <p:txBody>
          <a:bodyPr wrap="none" rtlCol="0">
            <a:spAutoFit/>
          </a:bodyPr>
          <a:lstStyle/>
          <a:p>
            <a:r>
              <a:rPr lang="en-US" sz="1400" dirty="0" smtClean="0"/>
              <a:t>List rolls</a:t>
            </a:r>
          </a:p>
          <a:p>
            <a:r>
              <a:rPr lang="en-US" sz="1400" dirty="0" smtClean="0"/>
              <a:t>Integer currentRoll</a:t>
            </a:r>
            <a:endParaRPr lang="en-US" sz="1400" dirty="0"/>
          </a:p>
        </p:txBody>
      </p:sp>
      <p:sp>
        <p:nvSpPr>
          <p:cNvPr id="19" name="TextBox 18"/>
          <p:cNvSpPr txBox="1"/>
          <p:nvPr/>
        </p:nvSpPr>
        <p:spPr>
          <a:xfrm>
            <a:off x="3607203" y="3145018"/>
            <a:ext cx="18466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endParaRPr lang="en-US" dirty="0"/>
          </a:p>
        </p:txBody>
      </p:sp>
      <p:sp>
        <p:nvSpPr>
          <p:cNvPr id="26" name="TextBox 25"/>
          <p:cNvSpPr txBox="1"/>
          <p:nvPr/>
        </p:nvSpPr>
        <p:spPr>
          <a:xfrm>
            <a:off x="990600" y="3145018"/>
            <a:ext cx="7239000" cy="12926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Next Use Case:</a:t>
            </a:r>
          </a:p>
          <a:p>
            <a:pPr algn="ctr"/>
            <a:endParaRPr lang="en-US" dirty="0"/>
          </a:p>
          <a:p>
            <a:pPr lvl="1" algn="ctr"/>
            <a:r>
              <a:rPr lang="en-US" sz="2400" dirty="0"/>
              <a:t>Score calculates properly if bowler rolls a strike</a:t>
            </a:r>
          </a:p>
          <a:p>
            <a:pPr algn="ctr"/>
            <a:endParaRPr lang="en-US" dirty="0"/>
          </a:p>
        </p:txBody>
      </p:sp>
      <p:sp>
        <p:nvSpPr>
          <p:cNvPr id="27" name="Rectangle 26"/>
          <p:cNvSpPr/>
          <p:nvPr/>
        </p:nvSpPr>
        <p:spPr>
          <a:xfrm>
            <a:off x="0" y="133350"/>
            <a:ext cx="8915400" cy="369332"/>
          </a:xfrm>
          <a:prstGeom prst="rect">
            <a:avLst/>
          </a:prstGeom>
        </p:spPr>
        <p:txBody>
          <a:bodyPr wrap="square">
            <a:spAutoFit/>
          </a:bodyPr>
          <a:lstStyle/>
          <a:p>
            <a:pPr lvl="1" algn="ctr"/>
            <a:r>
              <a:rPr lang="en-US" dirty="0"/>
              <a:t>Unit Test </a:t>
            </a:r>
            <a:r>
              <a:rPr lang="en-US" dirty="0" smtClean="0"/>
              <a:t>#3 – Score calculates properly if bowler rolls a spare</a:t>
            </a:r>
            <a:endParaRPr lang="en-US" dirty="0"/>
          </a:p>
        </p:txBody>
      </p:sp>
    </p:spTree>
    <p:extLst>
      <p:ext uri="{BB962C8B-B14F-4D97-AF65-F5344CB8AC3E}">
        <p14:creationId xmlns:p14="http://schemas.microsoft.com/office/powerpoint/2010/main" val="990453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a:t>
            </a:r>
            <a:r>
              <a:rPr lang="en-US" sz="1000" dirty="0" err="1" smtClean="0">
                <a:cs typeface="Optima"/>
              </a:rPr>
              <a:t>isTest</a:t>
            </a:r>
            <a:endParaRPr lang="en-US" sz="1000" dirty="0" smtClean="0">
              <a:cs typeface="Optima"/>
            </a:endParaRPr>
          </a:p>
          <a:p>
            <a:pPr marL="0" indent="0">
              <a:lnSpc>
                <a:spcPts val="1100"/>
              </a:lnSpc>
              <a:spcBef>
                <a:spcPts val="0"/>
              </a:spcBef>
              <a:buNone/>
            </a:pPr>
            <a:r>
              <a:rPr lang="en-US" sz="1000" dirty="0" smtClean="0">
                <a:cs typeface="Optima"/>
              </a:rPr>
              <a:t>private class </a:t>
            </a:r>
            <a:r>
              <a:rPr lang="en-US" sz="1000" dirty="0" err="1" smtClean="0">
                <a:cs typeface="Optima"/>
              </a:rPr>
              <a:t>BowlingGameTest</a:t>
            </a:r>
            <a:r>
              <a:rPr lang="en-US" sz="1000" dirty="0" smtClean="0">
                <a:cs typeface="Optima"/>
              </a:rPr>
              <a: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a:t>
            </a:r>
            <a:r>
              <a:rPr lang="en-US" sz="1000" dirty="0" err="1" smtClean="0">
                <a:cs typeface="Optima"/>
              </a:rPr>
              <a:t>testMethod</a:t>
            </a:r>
            <a:r>
              <a:rPr lang="en-US" sz="1000" dirty="0" smtClean="0">
                <a:cs typeface="Optima"/>
              </a:rPr>
              <a:t> void </a:t>
            </a:r>
            <a:r>
              <a:rPr lang="en-US" sz="1000" dirty="0" err="1" smtClean="0">
                <a:cs typeface="Optima"/>
              </a:rPr>
              <a:t>testAllOnes</a:t>
            </a:r>
            <a:r>
              <a:rPr lang="en-US" sz="1000" dirty="0" smtClean="0">
                <a:cs typeface="Optima"/>
              </a:rPr>
              <a:t>() {</a:t>
            </a:r>
          </a:p>
          <a:p>
            <a:pPr marL="0" indent="0">
              <a:lnSpc>
                <a:spcPts val="1100"/>
              </a:lnSpc>
              <a:spcBef>
                <a:spcPts val="0"/>
              </a:spcBef>
              <a:buNone/>
            </a:pPr>
            <a:r>
              <a:rPr lang="nl-NL" sz="1000" dirty="0" smtClean="0">
                <a:cs typeface="Optima"/>
              </a:rPr>
              <a:t>        </a:t>
            </a:r>
            <a:r>
              <a:rPr lang="nl-NL" sz="1000" dirty="0" err="1">
                <a:solidFill>
                  <a:srgbClr val="000000"/>
                </a:solidFill>
                <a:cs typeface="Optima"/>
              </a:rPr>
              <a:t>rollMany</a:t>
            </a:r>
            <a:r>
              <a:rPr lang="nl-NL" sz="1000" dirty="0">
                <a:solidFill>
                  <a:srgbClr val="000000"/>
                </a:solidFill>
                <a:cs typeface="Optima"/>
              </a:rPr>
              <a:t>(20,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a:t>
            </a:r>
            <a:r>
              <a:rPr lang="en-US" sz="1000" dirty="0" err="1" smtClean="0">
                <a:cs typeface="Optima"/>
              </a:rPr>
              <a:t>System.assertEquals</a:t>
            </a:r>
            <a:r>
              <a:rPr lang="en-US" sz="1000" dirty="0" smtClean="0">
                <a:cs typeface="Optima"/>
              </a:rPr>
              <a:t>(20,g.score(),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a:t>
            </a:r>
            <a:r>
              <a:rPr lang="en-US" sz="1000" dirty="0" err="1">
                <a:cs typeface="Optima"/>
              </a:rPr>
              <a:t>testMethod</a:t>
            </a:r>
            <a:r>
              <a:rPr lang="en-US" sz="1000" dirty="0">
                <a:cs typeface="Optima"/>
              </a:rPr>
              <a:t> void </a:t>
            </a:r>
            <a:r>
              <a:rPr lang="en-US" sz="1000" dirty="0" err="1">
                <a:cs typeface="Optima"/>
              </a:rPr>
              <a:t>testOneSpare</a:t>
            </a:r>
            <a:r>
              <a:rPr lang="en-US" sz="1000" dirty="0">
                <a:cs typeface="Optima"/>
              </a:rPr>
              <a:t>() {</a:t>
            </a:r>
          </a:p>
          <a:p>
            <a:pPr marL="0" indent="0">
              <a:lnSpc>
                <a:spcPts val="1100"/>
              </a:lnSpc>
              <a:spcBef>
                <a:spcPts val="0"/>
              </a:spcBef>
              <a:buNone/>
            </a:pPr>
            <a:r>
              <a:rPr lang="en-US" sz="1000" dirty="0">
                <a:solidFill>
                  <a:srgbClr val="000000"/>
                </a:solidFill>
                <a:cs typeface="Optima"/>
              </a:rPr>
              <a:t>        </a:t>
            </a:r>
            <a:r>
              <a:rPr lang="en-US" sz="1000" dirty="0" err="1" smtClean="0">
                <a:solidFill>
                  <a:srgbClr val="000000"/>
                </a:solidFill>
                <a:cs typeface="Optima"/>
              </a:rPr>
              <a:t>rollSpare</a:t>
            </a:r>
            <a:r>
              <a:rPr lang="en-US" sz="1000" dirty="0" smtClean="0">
                <a:solidFill>
                  <a:srgbClr val="000000"/>
                </a:solidFill>
                <a:cs typeface="Optima"/>
              </a:rPr>
              <a:t>();</a:t>
            </a:r>
            <a:endParaRPr lang="en-US" sz="1000" dirty="0">
              <a:solidFill>
                <a:srgbClr val="000000"/>
              </a:solidFill>
              <a:cs typeface="Optima"/>
            </a:endParaRP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(3);</a:t>
            </a:r>
          </a:p>
          <a:p>
            <a:pPr marL="0" indent="0">
              <a:lnSpc>
                <a:spcPts val="1100"/>
              </a:lnSpc>
              <a:spcBef>
                <a:spcPts val="0"/>
              </a:spcBef>
              <a:buNone/>
            </a:pPr>
            <a:r>
              <a:rPr lang="en-US" sz="1000" dirty="0">
                <a:cs typeface="Optima"/>
              </a:rPr>
              <a:t>        </a:t>
            </a:r>
            <a:r>
              <a:rPr lang="en-US" sz="1000" dirty="0" err="1">
                <a:cs typeface="Optima"/>
              </a:rPr>
              <a:t>rollMany</a:t>
            </a:r>
            <a:r>
              <a:rPr lang="en-US" sz="1000" dirty="0">
                <a:cs typeface="Optima"/>
              </a:rPr>
              <a:t>(17,0);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smtClean="0">
                <a:solidFill>
                  <a:srgbClr val="0000FF"/>
                </a:solidFill>
                <a:cs typeface="Optima"/>
              </a:rPr>
              <a:t>public </a:t>
            </a:r>
            <a:r>
              <a:rPr lang="en-US" sz="1000" dirty="0" err="1" smtClean="0">
                <a:solidFill>
                  <a:srgbClr val="0000FF"/>
                </a:solidFill>
                <a:cs typeface="Optima"/>
              </a:rPr>
              <a:t>testMethod</a:t>
            </a:r>
            <a:r>
              <a:rPr lang="en-US" sz="1000" dirty="0">
                <a:solidFill>
                  <a:srgbClr val="0000FF"/>
                </a:solidFill>
                <a:cs typeface="Optima"/>
              </a:rPr>
              <a:t> </a:t>
            </a:r>
            <a:r>
              <a:rPr lang="en-US" sz="1000" dirty="0" smtClean="0">
                <a:solidFill>
                  <a:srgbClr val="0000FF"/>
                </a:solidFill>
                <a:cs typeface="Optima"/>
              </a:rPr>
              <a:t>void </a:t>
            </a:r>
            <a:r>
              <a:rPr lang="en-US" sz="1000" dirty="0" err="1" smtClean="0">
                <a:solidFill>
                  <a:srgbClr val="0000FF"/>
                </a:solidFill>
                <a:cs typeface="Optima"/>
              </a:rPr>
              <a:t>testOneStrike</a:t>
            </a:r>
            <a:r>
              <a:rPr lang="en-US" sz="1000" dirty="0" smtClean="0">
                <a:solidFill>
                  <a:srgbClr val="0000FF"/>
                </a:solidFill>
                <a:cs typeface="Optima"/>
              </a:rPr>
              <a:t>() {</a:t>
            </a:r>
          </a:p>
          <a:p>
            <a:pPr marL="0" indent="0">
              <a:lnSpc>
                <a:spcPts val="1100"/>
              </a:lnSpc>
              <a:spcBef>
                <a:spcPts val="0"/>
              </a:spcBef>
              <a:buNone/>
            </a:pPr>
            <a:r>
              <a:rPr lang="en-US" sz="1000" dirty="0" smtClean="0">
                <a:solidFill>
                  <a:srgbClr val="0000FF"/>
                </a:solidFill>
                <a:cs typeface="Optima"/>
              </a:rPr>
              <a:t>        </a:t>
            </a:r>
            <a:r>
              <a:rPr lang="en-US" sz="1000" dirty="0" err="1" smtClean="0">
                <a:solidFill>
                  <a:srgbClr val="0000FF"/>
                </a:solidFill>
                <a:cs typeface="Optima"/>
              </a:rPr>
              <a:t>g.roll</a:t>
            </a:r>
            <a:r>
              <a:rPr lang="en-US" sz="1000" dirty="0" smtClean="0">
                <a:solidFill>
                  <a:srgbClr val="0000FF"/>
                </a:solidFill>
                <a:cs typeface="Optima"/>
              </a:rPr>
              <a:t>(10); //strike</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err="1" smtClean="0">
                <a:solidFill>
                  <a:srgbClr val="0000FF"/>
                </a:solidFill>
                <a:cs typeface="Optima"/>
              </a:rPr>
              <a:t>g.roll</a:t>
            </a:r>
            <a:r>
              <a:rPr lang="en-US" sz="1000" dirty="0" smtClean="0">
                <a:solidFill>
                  <a:srgbClr val="0000FF"/>
                </a:solidFill>
                <a:cs typeface="Optima"/>
              </a:rPr>
              <a:t>(3);</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err="1" smtClean="0">
                <a:solidFill>
                  <a:srgbClr val="0000FF"/>
                </a:solidFill>
                <a:cs typeface="Optima"/>
              </a:rPr>
              <a:t>g.roll</a:t>
            </a:r>
            <a:r>
              <a:rPr lang="en-US" sz="1000" dirty="0" smtClean="0">
                <a:solidFill>
                  <a:srgbClr val="0000FF"/>
                </a:solidFill>
                <a:cs typeface="Optima"/>
              </a:rPr>
              <a:t>(4);</a:t>
            </a:r>
          </a:p>
          <a:p>
            <a:pPr marL="0" indent="0">
              <a:lnSpc>
                <a:spcPts val="1100"/>
              </a:lnSpc>
              <a:spcBef>
                <a:spcPts val="0"/>
              </a:spcBef>
              <a:buNone/>
            </a:pPr>
            <a:r>
              <a:rPr lang="en-US" sz="1000" dirty="0">
                <a:solidFill>
                  <a:srgbClr val="0000FF"/>
                </a:solidFill>
                <a:cs typeface="Optima"/>
              </a:rPr>
              <a:t> </a:t>
            </a:r>
            <a:r>
              <a:rPr lang="en-US" sz="1000" dirty="0" smtClean="0">
                <a:solidFill>
                  <a:srgbClr val="0000FF"/>
                </a:solidFill>
                <a:cs typeface="Optima"/>
              </a:rPr>
              <a:t>       </a:t>
            </a:r>
            <a:r>
              <a:rPr lang="en-US" sz="1000" dirty="0" err="1" smtClean="0">
                <a:solidFill>
                  <a:srgbClr val="0000FF"/>
                </a:solidFill>
                <a:cs typeface="Optima"/>
              </a:rPr>
              <a:t>rollMany</a:t>
            </a:r>
            <a:r>
              <a:rPr lang="en-US" sz="1000" dirty="0" smtClean="0">
                <a:solidFill>
                  <a:srgbClr val="0000FF"/>
                </a:solidFill>
                <a:cs typeface="Optima"/>
              </a:rPr>
              <a:t>(16, 0);</a:t>
            </a:r>
          </a:p>
          <a:p>
            <a:pPr marL="0" indent="0">
              <a:lnSpc>
                <a:spcPts val="1100"/>
              </a:lnSpc>
              <a:spcBef>
                <a:spcPts val="0"/>
              </a:spcBef>
              <a:buNone/>
            </a:pPr>
            <a:r>
              <a:rPr lang="en-US" sz="1000" dirty="0">
                <a:solidFill>
                  <a:srgbClr val="0000FF"/>
                </a:solidFill>
                <a:cs typeface="Optima"/>
              </a:rPr>
              <a:t>        </a:t>
            </a:r>
            <a:r>
              <a:rPr lang="en-US" sz="1000" dirty="0" err="1">
                <a:solidFill>
                  <a:srgbClr val="0000FF"/>
                </a:solidFill>
                <a:cs typeface="Optima"/>
              </a:rPr>
              <a:t>System.assertEquals</a:t>
            </a:r>
            <a:r>
              <a:rPr lang="en-US" sz="1000" dirty="0">
                <a:solidFill>
                  <a:srgbClr val="0000FF"/>
                </a:solidFill>
                <a:cs typeface="Optima"/>
              </a:rPr>
              <a:t>(24, </a:t>
            </a:r>
            <a:r>
              <a:rPr lang="en-US" sz="1000" dirty="0" err="1">
                <a:solidFill>
                  <a:srgbClr val="0000FF"/>
                </a:solidFill>
                <a:cs typeface="Optima"/>
              </a:rPr>
              <a:t>g.score</a:t>
            </a:r>
            <a:r>
              <a:rPr lang="en-US" sz="1000" dirty="0">
                <a:solidFill>
                  <a:srgbClr val="0000FF"/>
                </a:solidFill>
                <a:cs typeface="Optima"/>
              </a:rPr>
              <a:t>(), </a:t>
            </a:r>
            <a:r>
              <a:rPr lang="en-US" sz="1000" dirty="0" smtClean="0">
                <a:solidFill>
                  <a:srgbClr val="0000FF"/>
                </a:solidFill>
                <a:cs typeface="Optima"/>
              </a:rPr>
              <a:t>‘One strike not scored correctly)</a:t>
            </a:r>
            <a:r>
              <a:rPr lang="en-US" sz="1000" dirty="0">
                <a:solidFill>
                  <a:srgbClr val="0000FF"/>
                </a:solidFill>
                <a:cs typeface="Optima"/>
              </a:rPr>
              <a:t>;</a:t>
            </a:r>
          </a:p>
          <a:p>
            <a:pPr marL="0" indent="0">
              <a:lnSpc>
                <a:spcPts val="1100"/>
              </a:lnSpc>
              <a:spcBef>
                <a:spcPts val="0"/>
              </a:spcBef>
              <a:buNone/>
            </a:pPr>
            <a:r>
              <a:rPr lang="en-US" sz="1000" dirty="0" smtClean="0">
                <a:solidFill>
                  <a:srgbClr val="0000FF"/>
                </a:solidFill>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cs typeface="Optima"/>
              </a:rPr>
              <a:t>private static void </a:t>
            </a:r>
            <a:r>
              <a:rPr lang="en-US" sz="1000" dirty="0" err="1">
                <a:cs typeface="Optima"/>
              </a:rPr>
              <a:t>rollSpare</a:t>
            </a:r>
            <a:r>
              <a:rPr lang="en-US" sz="1000" dirty="0">
                <a:cs typeface="Optima"/>
              </a:rPr>
              <a:t>() {</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smtClean="0">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18" name="Line 4"/>
          <p:cNvSpPr>
            <a:spLocks noChangeShapeType="1"/>
          </p:cNvSpPr>
          <p:nvPr/>
        </p:nvSpPr>
        <p:spPr bwMode="auto">
          <a:xfrm>
            <a:off x="4577470" y="669140"/>
            <a:ext cx="0" cy="4188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Rectangular Callout 9"/>
          <p:cNvSpPr/>
          <p:nvPr/>
        </p:nvSpPr>
        <p:spPr>
          <a:xfrm>
            <a:off x="2435096" y="3033705"/>
            <a:ext cx="1573184" cy="258341"/>
          </a:xfrm>
          <a:prstGeom prst="wedgeRectCallout">
            <a:avLst>
              <a:gd name="adj1" fmla="val -110439"/>
              <a:gd name="adj2" fmla="val -298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Comment</a:t>
            </a:r>
            <a:endParaRPr lang="en-US" sz="1200" dirty="0">
              <a:solidFill>
                <a:schemeClr val="tx1"/>
              </a:solidFill>
            </a:endParaRPr>
          </a:p>
        </p:txBody>
      </p:sp>
      <p:sp>
        <p:nvSpPr>
          <p:cNvPr id="12" name="TextBox 11"/>
          <p:cNvSpPr txBox="1"/>
          <p:nvPr/>
        </p:nvSpPr>
        <p:spPr>
          <a:xfrm>
            <a:off x="6553200" y="133350"/>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p:txBody>
      </p:sp>
      <p:sp>
        <p:nvSpPr>
          <p:cNvPr id="9" name="Content Placeholder 2"/>
          <p:cNvSpPr txBox="1">
            <a:spLocks/>
          </p:cNvSpPr>
          <p:nvPr/>
        </p:nvSpPr>
        <p:spPr>
          <a:xfrm>
            <a:off x="4876800" y="438150"/>
            <a:ext cx="4267200" cy="39023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a:t>
            </a:r>
            <a:r>
              <a:rPr lang="en-US" sz="1000" dirty="0" err="1"/>
              <a:t>currentRoll</a:t>
            </a:r>
            <a:r>
              <a:rPr lang="en-US" sz="1000" dirty="0"/>
              <a:t>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void roll(Integer pins) {</a:t>
            </a:r>
          </a:p>
          <a:p>
            <a:pPr marL="0" indent="0">
              <a:lnSpc>
                <a:spcPts val="1100"/>
              </a:lnSpc>
              <a:spcBef>
                <a:spcPts val="0"/>
              </a:spcBef>
              <a:buNone/>
            </a:pPr>
            <a:r>
              <a:rPr lang="en-US" sz="1000" dirty="0" smtClean="0">
                <a:solidFill>
                  <a:srgbClr val="000000"/>
                </a:solidFill>
              </a:rPr>
              <a:t>        rolls[</a:t>
            </a:r>
            <a:r>
              <a:rPr lang="en-US" sz="1000" dirty="0" err="1" smtClean="0">
                <a:solidFill>
                  <a:srgbClr val="000000"/>
                </a:solidFill>
              </a:rPr>
              <a:t>curentRoll</a:t>
            </a:r>
            <a:r>
              <a:rPr lang="en-US" sz="1000" dirty="0" smtClean="0">
                <a:solidFill>
                  <a:srgbClr val="000000"/>
                </a:solidFill>
              </a:rPr>
              <a:t>++] = pins;</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err="1" smtClean="0"/>
              <a:t>rollsIndex</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 </a:t>
            </a:r>
            <a:r>
              <a:rPr lang="en-US" sz="1000" dirty="0" err="1" smtClean="0"/>
              <a:t>isSpare</a:t>
            </a:r>
            <a:r>
              <a:rPr lang="en-US" sz="1000" dirty="0" smtClean="0"/>
              <a:t>(</a:t>
            </a:r>
            <a:r>
              <a:rPr lang="en-US" sz="1000" dirty="0" err="1" smtClean="0"/>
              <a:t>rollsIndex</a:t>
            </a:r>
            <a:r>
              <a:rPr lang="en-US" sz="1000" dirty="0" smtClean="0"/>
              <a:t>)) {</a:t>
            </a:r>
          </a:p>
          <a:p>
            <a:pPr marL="0" indent="0">
              <a:lnSpc>
                <a:spcPts val="1100"/>
              </a:lnSpc>
              <a:spcBef>
                <a:spcPts val="0"/>
              </a:spcBef>
              <a:buNone/>
            </a:pPr>
            <a:r>
              <a:rPr lang="en-US" sz="1000" dirty="0" smtClean="0"/>
              <a:t>                score += 10 +  rolls[i+2];</a:t>
            </a:r>
          </a:p>
          <a:p>
            <a:pPr marL="0" indent="0">
              <a:lnSpc>
                <a:spcPts val="1100"/>
              </a:lnSpc>
              <a:spcBef>
                <a:spcPts val="0"/>
              </a:spcBef>
              <a:buNone/>
            </a:pPr>
            <a:r>
              <a:rPr lang="en-US" sz="1000" dirty="0" smtClean="0"/>
              <a:t>                </a:t>
            </a:r>
            <a:r>
              <a:rPr lang="en-US" sz="1000" dirty="0" err="1" smtClean="0"/>
              <a:t>rollsIndex</a:t>
            </a:r>
            <a:r>
              <a:rPr lang="en-US" sz="1000" dirty="0" smtClean="0"/>
              <a:t>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rolls[</a:t>
            </a:r>
            <a:r>
              <a:rPr lang="en-US" sz="1000" dirty="0" err="1" smtClean="0"/>
              <a:t>rollsIndex</a:t>
            </a:r>
            <a:r>
              <a:rPr lang="en-US" sz="1000" dirty="0" smtClean="0"/>
              <a:t>] + rolls[rollsIndex+1];</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private </a:t>
            </a:r>
            <a:r>
              <a:rPr lang="en-US" sz="1000" dirty="0"/>
              <a:t>Boolean </a:t>
            </a:r>
            <a:r>
              <a:rPr lang="en-US" sz="1000" dirty="0" err="1"/>
              <a:t>isSpare</a:t>
            </a:r>
            <a:r>
              <a:rPr lang="en-US" sz="1000" dirty="0"/>
              <a:t>(Integer </a:t>
            </a:r>
            <a:r>
              <a:rPr lang="en-US" sz="1000" dirty="0" err="1" smtClean="0"/>
              <a:t>rollsIndex</a:t>
            </a:r>
            <a:r>
              <a:rPr lang="en-US" sz="1000" dirty="0" smtClean="0"/>
              <a:t>) </a:t>
            </a:r>
            <a:r>
              <a:rPr lang="en-US" sz="1000" dirty="0"/>
              <a:t>{</a:t>
            </a:r>
          </a:p>
          <a:p>
            <a:pPr marL="0" indent="0">
              <a:lnSpc>
                <a:spcPts val="1100"/>
              </a:lnSpc>
              <a:spcBef>
                <a:spcPts val="0"/>
              </a:spcBef>
              <a:buNone/>
            </a:pPr>
            <a:r>
              <a:rPr lang="en-US" sz="1000" dirty="0" smtClean="0"/>
              <a:t>        return </a:t>
            </a:r>
            <a:r>
              <a:rPr lang="en-US" sz="1000" dirty="0"/>
              <a:t>rolls</a:t>
            </a:r>
            <a:r>
              <a:rPr lang="en-US" sz="1000" dirty="0" smtClean="0"/>
              <a:t>[</a:t>
            </a:r>
            <a:r>
              <a:rPr lang="en-US" sz="1000" dirty="0" err="1" smtClean="0"/>
              <a:t>rollsIndex</a:t>
            </a:r>
            <a:r>
              <a:rPr lang="en-US" sz="1000" dirty="0" smtClean="0"/>
              <a:t>] </a:t>
            </a:r>
            <a:r>
              <a:rPr lang="en-US" sz="1000" dirty="0"/>
              <a:t>+ rolls</a:t>
            </a:r>
            <a:r>
              <a:rPr lang="en-US" sz="1000" dirty="0" smtClean="0"/>
              <a:t>[rollsIndex+1] </a:t>
            </a:r>
            <a:r>
              <a:rPr lang="en-US" sz="1000" dirty="0"/>
              <a:t>== 10;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pic>
        <p:nvPicPr>
          <p:cNvPr id="11" name="Picture 10"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14"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effectLst>
                <a:glow rad="101600">
                  <a:schemeClr val="accent2">
                    <a:satMod val="175000"/>
                    <a:alpha val="40000"/>
                  </a:schemeClr>
                </a:glow>
              </a:effectLst>
            </a:endParaRPr>
          </a:p>
        </p:txBody>
      </p:sp>
    </p:spTree>
    <p:extLst>
      <p:ext uri="{BB962C8B-B14F-4D97-AF65-F5344CB8AC3E}">
        <p14:creationId xmlns:p14="http://schemas.microsoft.com/office/powerpoint/2010/main" val="40882491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7" end="1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3" end="2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19" end="1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0" end="2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1" end="2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2" end="2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03352 -0.01319 L 0.45909 -0.54373 " pathEditMode="relative" rAng="0" ptsTypes="AA">
                                      <p:cBhvr>
                                        <p:cTn id="36" dur="1000" fill="hold"/>
                                        <p:tgtEl>
                                          <p:spTgt spid="10"/>
                                        </p:tgtEl>
                                        <p:attrNameLst>
                                          <p:attrName>ppt_x</p:attrName>
                                          <p:attrName>ppt_y</p:attrName>
                                        </p:attrNameLst>
                                      </p:cBhvr>
                                      <p:rCtr x="21278" y="-26539"/>
                                    </p:animMotion>
                                  </p:childTnLst>
                                </p:cTn>
                              </p:par>
                            </p:childTnLst>
                          </p:cTn>
                        </p:par>
                        <p:par>
                          <p:cTn id="37" fill="hold">
                            <p:stCondLst>
                              <p:cond delay="1000"/>
                            </p:stCondLst>
                            <p:childTnLst>
                              <p:par>
                                <p:cTn id="38" presetID="1" presetClass="exit" presetSubtype="0" fill="hold" grpId="2" nodeType="afterEffect">
                                  <p:stCondLst>
                                    <p:cond delay="0"/>
                                  </p:stCondLst>
                                  <p:childTnLst>
                                    <p:set>
                                      <p:cBhvr>
                                        <p:cTn id="39" dur="1" fill="hold">
                                          <p:stCondLst>
                                            <p:cond delay="0"/>
                                          </p:stCondLst>
                                        </p:cTn>
                                        <p:tgtEl>
                                          <p:spTgt spid="1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a:t>
            </a:r>
            <a:r>
              <a:rPr lang="en-US" sz="1000" dirty="0" err="1" smtClean="0">
                <a:cs typeface="Optima"/>
              </a:rPr>
              <a:t>isTest</a:t>
            </a:r>
            <a:endParaRPr lang="en-US" sz="1000" dirty="0" smtClean="0">
              <a:cs typeface="Optima"/>
            </a:endParaRPr>
          </a:p>
          <a:p>
            <a:pPr marL="0" indent="0">
              <a:lnSpc>
                <a:spcPts val="1100"/>
              </a:lnSpc>
              <a:spcBef>
                <a:spcPts val="0"/>
              </a:spcBef>
              <a:buNone/>
            </a:pPr>
            <a:r>
              <a:rPr lang="en-US" sz="1000" dirty="0" smtClean="0">
                <a:cs typeface="Optima"/>
              </a:rPr>
              <a:t>private class </a:t>
            </a:r>
            <a:r>
              <a:rPr lang="en-US" sz="1000" dirty="0" err="1" smtClean="0">
                <a:cs typeface="Optima"/>
              </a:rPr>
              <a:t>BowlingGameTest</a:t>
            </a:r>
            <a:r>
              <a:rPr lang="en-US" sz="1000" dirty="0" smtClean="0">
                <a:cs typeface="Optima"/>
              </a:rPr>
              <a: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a:t>
            </a:r>
            <a:r>
              <a:rPr lang="en-US" sz="1000" dirty="0" err="1" smtClean="0">
                <a:cs typeface="Optima"/>
              </a:rPr>
              <a:t>testMethod</a:t>
            </a:r>
            <a:r>
              <a:rPr lang="en-US" sz="1000" dirty="0" smtClean="0">
                <a:cs typeface="Optima"/>
              </a:rPr>
              <a:t> void </a:t>
            </a:r>
            <a:r>
              <a:rPr lang="en-US" sz="1000" dirty="0" err="1" smtClean="0">
                <a:cs typeface="Optima"/>
              </a:rPr>
              <a:t>testAllOnes</a:t>
            </a:r>
            <a:r>
              <a:rPr lang="en-US" sz="1000" dirty="0" smtClean="0">
                <a:cs typeface="Optima"/>
              </a:rPr>
              <a:t>() {</a:t>
            </a:r>
          </a:p>
          <a:p>
            <a:pPr marL="0" indent="0">
              <a:lnSpc>
                <a:spcPts val="1100"/>
              </a:lnSpc>
              <a:spcBef>
                <a:spcPts val="0"/>
              </a:spcBef>
              <a:buNone/>
            </a:pPr>
            <a:r>
              <a:rPr lang="nl-NL" sz="1000" dirty="0" smtClean="0">
                <a:cs typeface="Optima"/>
              </a:rPr>
              <a:t>        </a:t>
            </a:r>
            <a:r>
              <a:rPr lang="nl-NL" sz="1000" dirty="0" err="1">
                <a:solidFill>
                  <a:srgbClr val="000000"/>
                </a:solidFill>
                <a:cs typeface="Optima"/>
              </a:rPr>
              <a:t>rollMany</a:t>
            </a:r>
            <a:r>
              <a:rPr lang="nl-NL" sz="1000" dirty="0">
                <a:solidFill>
                  <a:srgbClr val="000000"/>
                </a:solidFill>
                <a:cs typeface="Optima"/>
              </a:rPr>
              <a:t>(20,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a:t>
            </a:r>
            <a:r>
              <a:rPr lang="en-US" sz="1000" dirty="0" err="1" smtClean="0">
                <a:cs typeface="Optima"/>
              </a:rPr>
              <a:t>System.assertEquals</a:t>
            </a:r>
            <a:r>
              <a:rPr lang="en-US" sz="1000" dirty="0" smtClean="0">
                <a:cs typeface="Optima"/>
              </a:rPr>
              <a:t>(20,g.score(),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a:t>
            </a:r>
            <a:r>
              <a:rPr lang="en-US" sz="1000" dirty="0" err="1">
                <a:cs typeface="Optima"/>
              </a:rPr>
              <a:t>testMethod</a:t>
            </a:r>
            <a:r>
              <a:rPr lang="en-US" sz="1000" dirty="0">
                <a:cs typeface="Optima"/>
              </a:rPr>
              <a:t> void </a:t>
            </a:r>
            <a:r>
              <a:rPr lang="en-US" sz="1000" dirty="0" err="1">
                <a:cs typeface="Optima"/>
              </a:rPr>
              <a:t>testOneSpare</a:t>
            </a:r>
            <a:r>
              <a:rPr lang="en-US" sz="1000" dirty="0">
                <a:cs typeface="Optima"/>
              </a:rPr>
              <a:t>() {</a:t>
            </a:r>
          </a:p>
          <a:p>
            <a:pPr marL="0" indent="0">
              <a:lnSpc>
                <a:spcPts val="1100"/>
              </a:lnSpc>
              <a:spcBef>
                <a:spcPts val="0"/>
              </a:spcBef>
              <a:buNone/>
            </a:pPr>
            <a:r>
              <a:rPr lang="en-US" sz="1000" dirty="0">
                <a:solidFill>
                  <a:srgbClr val="000000"/>
                </a:solidFill>
                <a:cs typeface="Optima"/>
              </a:rPr>
              <a:t>        </a:t>
            </a:r>
            <a:r>
              <a:rPr lang="en-US" sz="1000" dirty="0" err="1" smtClean="0">
                <a:solidFill>
                  <a:srgbClr val="000000"/>
                </a:solidFill>
                <a:cs typeface="Optima"/>
              </a:rPr>
              <a:t>rollSpare</a:t>
            </a:r>
            <a:r>
              <a:rPr lang="en-US" sz="1000" dirty="0" smtClean="0">
                <a:solidFill>
                  <a:srgbClr val="000000"/>
                </a:solidFill>
                <a:cs typeface="Optima"/>
              </a:rPr>
              <a:t>();</a:t>
            </a:r>
            <a:endParaRPr lang="en-US" sz="1000" dirty="0">
              <a:solidFill>
                <a:srgbClr val="000000"/>
              </a:solidFill>
              <a:cs typeface="Optima"/>
            </a:endParaRP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(3);</a:t>
            </a:r>
          </a:p>
          <a:p>
            <a:pPr marL="0" indent="0">
              <a:lnSpc>
                <a:spcPts val="1100"/>
              </a:lnSpc>
              <a:spcBef>
                <a:spcPts val="0"/>
              </a:spcBef>
              <a:buNone/>
            </a:pPr>
            <a:r>
              <a:rPr lang="en-US" sz="1000" dirty="0">
                <a:cs typeface="Optima"/>
              </a:rPr>
              <a:t>        </a:t>
            </a:r>
            <a:r>
              <a:rPr lang="en-US" sz="1000" dirty="0" err="1">
                <a:cs typeface="Optima"/>
              </a:rPr>
              <a:t>rollMany</a:t>
            </a:r>
            <a:r>
              <a:rPr lang="en-US" sz="1000" dirty="0">
                <a:cs typeface="Optima"/>
              </a:rPr>
              <a:t>(17,0);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public </a:t>
            </a:r>
            <a:r>
              <a:rPr lang="en-US" sz="1000" dirty="0" err="1" smtClean="0">
                <a:cs typeface="Optima"/>
              </a:rPr>
              <a:t>testMethod</a:t>
            </a:r>
            <a:r>
              <a:rPr lang="en-US" sz="1000" dirty="0">
                <a:cs typeface="Optima"/>
              </a:rPr>
              <a:t> </a:t>
            </a:r>
            <a:r>
              <a:rPr lang="en-US" sz="1000" dirty="0" smtClean="0">
                <a:cs typeface="Optima"/>
              </a:rPr>
              <a:t>void </a:t>
            </a:r>
            <a:r>
              <a:rPr lang="en-US" sz="1000" dirty="0" err="1" smtClean="0">
                <a:cs typeface="Optima"/>
              </a:rPr>
              <a:t>testOneStrike</a:t>
            </a:r>
            <a:r>
              <a:rPr lang="en-US" sz="1000" dirty="0" smtClean="0">
                <a:cs typeface="Optima"/>
              </a:rPr>
              <a:t>() {</a:t>
            </a:r>
          </a:p>
          <a:p>
            <a:pPr marL="0" indent="0">
              <a:lnSpc>
                <a:spcPts val="1100"/>
              </a:lnSpc>
              <a:spcBef>
                <a:spcPts val="0"/>
              </a:spcBef>
              <a:buNone/>
            </a:pPr>
            <a:r>
              <a:rPr lang="en-US" sz="1000" dirty="0" smtClean="0">
                <a:cs typeface="Optima"/>
              </a:rPr>
              <a:t>        </a:t>
            </a:r>
            <a:r>
              <a:rPr lang="en-US" sz="1000" dirty="0" err="1" smtClean="0">
                <a:cs typeface="Optima"/>
              </a:rPr>
              <a:t>g.roll</a:t>
            </a:r>
            <a:r>
              <a:rPr lang="en-US" sz="1000" dirty="0" smtClean="0">
                <a:cs typeface="Optima"/>
              </a:rPr>
              <a:t>(10); </a:t>
            </a:r>
            <a:r>
              <a:rPr lang="en-US" sz="1000" dirty="0" smtClean="0">
                <a:solidFill>
                  <a:srgbClr val="FF0000"/>
                </a:solidFill>
                <a:cs typeface="Optima"/>
              </a:rPr>
              <a:t>//strike</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(3);</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(4);</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rollMany</a:t>
            </a:r>
            <a:r>
              <a:rPr lang="en-US" sz="1000" dirty="0" smtClean="0">
                <a:cs typeface="Optima"/>
              </a:rPr>
              <a:t>(16, 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(24, </a:t>
            </a:r>
            <a:r>
              <a:rPr lang="en-US" sz="1000" dirty="0" err="1">
                <a:cs typeface="Optima"/>
              </a:rPr>
              <a:t>g.score</a:t>
            </a:r>
            <a:r>
              <a:rPr lang="en-US" sz="1000" dirty="0">
                <a:cs typeface="Optima"/>
              </a:rPr>
              <a:t>(), </a:t>
            </a:r>
            <a:r>
              <a:rPr lang="en-US" sz="1000" dirty="0" smtClean="0">
                <a:cs typeface="Optima"/>
              </a:rPr>
              <a:t>‘One strike not scored correctly)</a:t>
            </a:r>
            <a:r>
              <a:rPr lang="en-US" sz="1000" dirty="0">
                <a:cs typeface="Optima"/>
              </a:rPr>
              <a:t>;</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cs typeface="Optima"/>
              </a:rPr>
              <a:t>private static void </a:t>
            </a:r>
            <a:r>
              <a:rPr lang="en-US" sz="1000" dirty="0" err="1">
                <a:cs typeface="Optima"/>
              </a:rPr>
              <a:t>rollSpare</a:t>
            </a:r>
            <a:r>
              <a:rPr lang="en-US" sz="1000" dirty="0">
                <a:cs typeface="Optima"/>
              </a:rPr>
              <a:t>() {</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smtClean="0">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a:t>
            </a:r>
            <a:r>
              <a:rPr lang="en-US" sz="1000" dirty="0" err="1"/>
              <a:t>currentRoll</a:t>
            </a:r>
            <a:r>
              <a:rPr lang="en-US" sz="1000" dirty="0"/>
              <a:t> = 0;</a:t>
            </a:r>
            <a:endParaRPr lang="en-US" sz="1000" dirty="0" smtClean="0"/>
          </a:p>
          <a:p>
            <a:pPr marL="0" indent="0">
              <a:lnSpc>
                <a:spcPts val="1100"/>
              </a:lnSpc>
              <a:spcBef>
                <a:spcPts val="0"/>
              </a:spcBef>
              <a:buNone/>
            </a:pPr>
            <a:r>
              <a:rPr lang="en-US" sz="1000" dirty="0" smtClean="0"/>
              <a:t>    ………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err="1" smtClean="0"/>
              <a:t>rollsIndex</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a:t>
            </a:r>
            <a:r>
              <a:rPr lang="en-US" sz="1000" dirty="0" smtClean="0">
                <a:solidFill>
                  <a:srgbClr val="0000FF"/>
                </a:solidFill>
              </a:rPr>
              <a:t>if (rolls[</a:t>
            </a:r>
            <a:r>
              <a:rPr lang="en-US" sz="1000" dirty="0" err="1" smtClean="0">
                <a:solidFill>
                  <a:srgbClr val="0000FF"/>
                </a:solidFill>
              </a:rPr>
              <a:t>rollsIndex</a:t>
            </a:r>
            <a:r>
              <a:rPr lang="en-US" sz="1000" dirty="0" smtClean="0">
                <a:solidFill>
                  <a:srgbClr val="0000FF"/>
                </a:solidFill>
              </a:rPr>
              <a:t>] == 10) { //strike</a:t>
            </a:r>
          </a:p>
          <a:p>
            <a:pPr marL="0" indent="0">
              <a:lnSpc>
                <a:spcPts val="1100"/>
              </a:lnSpc>
              <a:spcBef>
                <a:spcPts val="0"/>
              </a:spcBef>
              <a:buNone/>
            </a:pPr>
            <a:r>
              <a:rPr lang="en-US" sz="1000" dirty="0" smtClean="0">
                <a:solidFill>
                  <a:srgbClr val="0000FF"/>
                </a:solidFill>
              </a:rPr>
              <a:t>                score += 10 + rolls[rollsIndex+1] + rolls[rollsIndex+2];</a:t>
            </a:r>
          </a:p>
          <a:p>
            <a:pPr marL="0" indent="0">
              <a:lnSpc>
                <a:spcPts val="1100"/>
              </a:lnSpc>
              <a:spcBef>
                <a:spcPts val="0"/>
              </a:spcBef>
              <a:buNone/>
            </a:pPr>
            <a:r>
              <a:rPr lang="en-US" sz="1000" dirty="0">
                <a:solidFill>
                  <a:srgbClr val="0000FF"/>
                </a:solidFill>
              </a:rPr>
              <a:t> </a:t>
            </a:r>
            <a:r>
              <a:rPr lang="en-US" sz="1000" dirty="0" smtClean="0">
                <a:solidFill>
                  <a:srgbClr val="0000FF"/>
                </a:solidFill>
              </a:rPr>
              <a:t>               </a:t>
            </a:r>
            <a:r>
              <a:rPr lang="en-US" sz="1000" dirty="0" err="1" smtClean="0">
                <a:solidFill>
                  <a:srgbClr val="0000FF"/>
                </a:solidFill>
              </a:rPr>
              <a:t>rollsIndex</a:t>
            </a:r>
            <a:r>
              <a:rPr lang="en-US" sz="1000" dirty="0" smtClean="0">
                <a:solidFill>
                  <a:srgbClr val="0000FF"/>
                </a:solidFill>
              </a:rPr>
              <a:t>++;</a:t>
            </a:r>
            <a:endParaRPr lang="en-US" sz="1000" dirty="0">
              <a:solidFill>
                <a:srgbClr val="0000FF"/>
              </a:solidFill>
            </a:endParaRPr>
          </a:p>
          <a:p>
            <a:pPr marL="0" indent="0">
              <a:lnSpc>
                <a:spcPts val="1100"/>
              </a:lnSpc>
              <a:spcBef>
                <a:spcPts val="0"/>
              </a:spcBef>
              <a:buNone/>
            </a:pPr>
            <a:r>
              <a:rPr lang="en-US" sz="1000" dirty="0" smtClean="0">
                <a:solidFill>
                  <a:srgbClr val="0000FF"/>
                </a:solidFill>
              </a:rPr>
              <a:t>            } else </a:t>
            </a:r>
            <a:r>
              <a:rPr lang="en-US" sz="1000" dirty="0" smtClean="0"/>
              <a:t>if ( </a:t>
            </a:r>
            <a:r>
              <a:rPr lang="en-US" sz="1000" dirty="0" err="1" smtClean="0"/>
              <a:t>isSpare</a:t>
            </a:r>
            <a:r>
              <a:rPr lang="en-US" sz="1000" dirty="0" smtClean="0"/>
              <a:t>(</a:t>
            </a:r>
            <a:r>
              <a:rPr lang="en-US" sz="1000" dirty="0" err="1" smtClean="0"/>
              <a:t>rollsIndex</a:t>
            </a:r>
            <a:r>
              <a:rPr lang="en-US" sz="1000" dirty="0" smtClean="0"/>
              <a:t>)) {</a:t>
            </a:r>
          </a:p>
          <a:p>
            <a:pPr marL="0" indent="0">
              <a:lnSpc>
                <a:spcPts val="1100"/>
              </a:lnSpc>
              <a:spcBef>
                <a:spcPts val="0"/>
              </a:spcBef>
              <a:buNone/>
            </a:pPr>
            <a:r>
              <a:rPr lang="en-US" sz="1000" dirty="0" smtClean="0"/>
              <a:t>                score += 10 +  rolls[i+2];</a:t>
            </a:r>
          </a:p>
          <a:p>
            <a:pPr marL="0" indent="0">
              <a:lnSpc>
                <a:spcPts val="1100"/>
              </a:lnSpc>
              <a:spcBef>
                <a:spcPts val="0"/>
              </a:spcBef>
              <a:buNone/>
            </a:pPr>
            <a:r>
              <a:rPr lang="en-US" sz="1000" dirty="0" smtClean="0"/>
              <a:t>                </a:t>
            </a:r>
            <a:r>
              <a:rPr lang="en-US" sz="1000" dirty="0" err="1" smtClean="0"/>
              <a:t>rollsIndex</a:t>
            </a:r>
            <a:r>
              <a:rPr lang="en-US" sz="1000" dirty="0" smtClean="0"/>
              <a:t>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rolls[</a:t>
            </a:r>
            <a:r>
              <a:rPr lang="en-US" sz="1000" dirty="0" err="1" smtClean="0"/>
              <a:t>rollsIndex</a:t>
            </a:r>
            <a:r>
              <a:rPr lang="en-US" sz="1000" dirty="0" smtClean="0"/>
              <a:t>] + rolls[rollsIndex+1];</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private </a:t>
            </a:r>
            <a:r>
              <a:rPr lang="en-US" sz="1000" dirty="0"/>
              <a:t>Boolean </a:t>
            </a:r>
            <a:r>
              <a:rPr lang="en-US" sz="1000" dirty="0" err="1"/>
              <a:t>isSpare</a:t>
            </a:r>
            <a:r>
              <a:rPr lang="en-US" sz="1000" dirty="0"/>
              <a:t>(Integer </a:t>
            </a:r>
            <a:r>
              <a:rPr lang="en-US" sz="1000" dirty="0" err="1" smtClean="0"/>
              <a:t>rollsIndex</a:t>
            </a:r>
            <a:r>
              <a:rPr lang="en-US" sz="1000" dirty="0" smtClean="0"/>
              <a:t>) </a:t>
            </a:r>
            <a:r>
              <a:rPr lang="en-US" sz="1000" dirty="0"/>
              <a:t>{</a:t>
            </a:r>
          </a:p>
          <a:p>
            <a:pPr marL="0" indent="0">
              <a:lnSpc>
                <a:spcPts val="1100"/>
              </a:lnSpc>
              <a:spcBef>
                <a:spcPts val="0"/>
              </a:spcBef>
              <a:buNone/>
            </a:pPr>
            <a:r>
              <a:rPr lang="en-US" sz="1000" dirty="0" smtClean="0"/>
              <a:t>        return </a:t>
            </a:r>
            <a:r>
              <a:rPr lang="en-US" sz="1000" dirty="0"/>
              <a:t>rolls</a:t>
            </a:r>
            <a:r>
              <a:rPr lang="en-US" sz="1000" dirty="0" smtClean="0"/>
              <a:t>[</a:t>
            </a:r>
            <a:r>
              <a:rPr lang="en-US" sz="1000" dirty="0" err="1" smtClean="0"/>
              <a:t>rollsIndex</a:t>
            </a:r>
            <a:r>
              <a:rPr lang="en-US" sz="1000" dirty="0" smtClean="0"/>
              <a:t>] </a:t>
            </a:r>
            <a:r>
              <a:rPr lang="en-US" sz="1000" dirty="0"/>
              <a:t>+ rolls</a:t>
            </a:r>
            <a:r>
              <a:rPr lang="en-US" sz="1000" dirty="0" smtClean="0"/>
              <a:t>[rollsIndex+1] </a:t>
            </a:r>
            <a:r>
              <a:rPr lang="en-US" sz="1000" dirty="0"/>
              <a:t>== 10;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57150"/>
            <a:ext cx="2305351" cy="646331"/>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a:p>
            <a:pPr marL="171450" indent="-171450">
              <a:buFont typeface="Arial"/>
              <a:buChar char="•"/>
            </a:pPr>
            <a:r>
              <a:rPr lang="en-US" sz="1200" dirty="0" smtClean="0"/>
              <a:t>Ugly comment in conditional</a:t>
            </a:r>
          </a:p>
          <a:p>
            <a:pPr marL="171450" indent="-171450">
              <a:buFont typeface="Arial"/>
              <a:buChar char="•"/>
            </a:pPr>
            <a:r>
              <a:rPr lang="en-US" sz="1200" dirty="0" smtClean="0"/>
              <a:t>Ugly expressions</a:t>
            </a:r>
          </a:p>
        </p:txBody>
      </p:sp>
      <p:sp>
        <p:nvSpPr>
          <p:cNvPr id="9" name="Rectangular Callout 8"/>
          <p:cNvSpPr/>
          <p:nvPr/>
        </p:nvSpPr>
        <p:spPr>
          <a:xfrm>
            <a:off x="7417651" y="1399009"/>
            <a:ext cx="1573184" cy="258341"/>
          </a:xfrm>
          <a:prstGeom prst="wedgeRectCallout">
            <a:avLst>
              <a:gd name="adj1" fmla="val -74206"/>
              <a:gd name="adj2" fmla="val 986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Comment</a:t>
            </a:r>
            <a:endParaRPr lang="en-US" sz="1200" dirty="0">
              <a:solidFill>
                <a:schemeClr val="tx1"/>
              </a:solidFill>
            </a:endParaRPr>
          </a:p>
        </p:txBody>
      </p:sp>
      <p:sp>
        <p:nvSpPr>
          <p:cNvPr id="14" name="Rectangular Callout 13"/>
          <p:cNvSpPr/>
          <p:nvPr/>
        </p:nvSpPr>
        <p:spPr>
          <a:xfrm>
            <a:off x="7150485" y="2952750"/>
            <a:ext cx="1573184" cy="258341"/>
          </a:xfrm>
          <a:prstGeom prst="wedgeRectCallout">
            <a:avLst>
              <a:gd name="adj1" fmla="val -69353"/>
              <a:gd name="adj2" fmla="val -825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Expression</a:t>
            </a:r>
            <a:endParaRPr lang="en-US" sz="1200" dirty="0">
              <a:solidFill>
                <a:schemeClr val="tx1"/>
              </a:solidFill>
            </a:endParaRPr>
          </a:p>
        </p:txBody>
      </p:sp>
      <p:grpSp>
        <p:nvGrpSpPr>
          <p:cNvPr id="2" name="Group 1"/>
          <p:cNvGrpSpPr/>
          <p:nvPr/>
        </p:nvGrpSpPr>
        <p:grpSpPr>
          <a:xfrm>
            <a:off x="7150485" y="2266950"/>
            <a:ext cx="1573184" cy="258341"/>
            <a:chOff x="7150485" y="3501344"/>
            <a:chExt cx="1573184" cy="344455"/>
          </a:xfrm>
        </p:grpSpPr>
        <p:sp>
          <p:nvSpPr>
            <p:cNvPr id="15" name="Rectangular Callout 14"/>
            <p:cNvSpPr/>
            <p:nvPr/>
          </p:nvSpPr>
          <p:spPr>
            <a:xfrm>
              <a:off x="7150485" y="3501344"/>
              <a:ext cx="1573184" cy="344455"/>
            </a:xfrm>
            <a:prstGeom prst="wedgeRectCallout">
              <a:avLst>
                <a:gd name="adj1" fmla="val -68094"/>
                <a:gd name="adj2" fmla="val -1580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Expression</a:t>
              </a:r>
              <a:endParaRPr lang="en-US" sz="1200" dirty="0">
                <a:solidFill>
                  <a:schemeClr val="tx1"/>
                </a:solidFill>
              </a:endParaRPr>
            </a:p>
          </p:txBody>
        </p:sp>
        <p:sp>
          <p:nvSpPr>
            <p:cNvPr id="19" name="Rectangular Callout 18"/>
            <p:cNvSpPr/>
            <p:nvPr/>
          </p:nvSpPr>
          <p:spPr>
            <a:xfrm>
              <a:off x="7150485" y="3501344"/>
              <a:ext cx="1573184" cy="344455"/>
            </a:xfrm>
            <a:prstGeom prst="wedgeRectCallout">
              <a:avLst>
                <a:gd name="adj1" fmla="val -83769"/>
                <a:gd name="adj2" fmla="val -68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Ugly Expressions</a:t>
              </a:r>
              <a:endParaRPr lang="en-US" sz="1200" dirty="0">
                <a:solidFill>
                  <a:schemeClr val="tx1"/>
                </a:solidFill>
              </a:endParaRPr>
            </a:p>
          </p:txBody>
        </p:sp>
      </p:grpSp>
      <p:pic>
        <p:nvPicPr>
          <p:cNvPr id="23" name="Picture 22"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638" y="4283583"/>
            <a:ext cx="867664" cy="859917"/>
          </a:xfrm>
          <a:prstGeom prst="rect">
            <a:avLst/>
          </a:prstGeom>
        </p:spPr>
      </p:pic>
      <p:sp>
        <p:nvSpPr>
          <p:cNvPr id="24"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effectLst>
                <a:glow rad="101600">
                  <a:schemeClr val="accent2">
                    <a:satMod val="175000"/>
                    <a:alpha val="40000"/>
                  </a:schemeClr>
                </a:glow>
              </a:effectLst>
            </a:endParaRPr>
          </a:p>
        </p:txBody>
      </p:sp>
      <p:sp>
        <p:nvSpPr>
          <p:cNvPr id="25"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26" name="Picture 25"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8778488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2" nodeType="clickEffect">
                                  <p:stCondLst>
                                    <p:cond delay="0"/>
                                  </p:stCondLst>
                                  <p:childTnLst>
                                    <p:animMotion origin="layout" path="M -2.22222E-6 1.08541E-6 L -0.08055 -0.2288 " pathEditMode="relative" rAng="0" ptsTypes="AA">
                                      <p:cBhvr>
                                        <p:cTn id="28" dur="1000" fill="hold"/>
                                        <p:tgtEl>
                                          <p:spTgt spid="9"/>
                                        </p:tgtEl>
                                        <p:attrNameLst>
                                          <p:attrName>ppt_x</p:attrName>
                                          <p:attrName>ppt_y</p:attrName>
                                        </p:attrNameLst>
                                      </p:cBhvr>
                                      <p:rCtr x="-4028" y="-11440"/>
                                    </p:animMotion>
                                  </p:childTnLst>
                                </p:cTn>
                              </p:par>
                            </p:childTnLst>
                          </p:cTn>
                        </p:par>
                        <p:par>
                          <p:cTn id="29" fill="hold">
                            <p:stCondLst>
                              <p:cond delay="1000"/>
                            </p:stCondLst>
                            <p:childTnLst>
                              <p:par>
                                <p:cTn id="30" presetID="1" presetClass="exit" presetSubtype="0" fill="hold" grpId="1" nodeType="after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1" nodeType="clickEffect">
                                  <p:stCondLst>
                                    <p:cond delay="0"/>
                                  </p:stCondLst>
                                  <p:childTnLst>
                                    <p:animMotion origin="layout" path="M 0 0 L -0.06966 -0.51735 " pathEditMode="relative" ptsTypes="AA">
                                      <p:cBhvr>
                                        <p:cTn id="45" dur="1000" fill="hold"/>
                                        <p:tgtEl>
                                          <p:spTgt spid="14"/>
                                        </p:tgtEl>
                                        <p:attrNameLst>
                                          <p:attrName>ppt_x</p:attrName>
                                          <p:attrName>ppt_y</p:attrName>
                                        </p:attrNameLst>
                                      </p:cBhvr>
                                    </p:animMotion>
                                  </p:childTnLst>
                                </p:cTn>
                              </p:par>
                              <p:par>
                                <p:cTn id="46" presetID="0" presetClass="path" presetSubtype="0" accel="50000" decel="50000" fill="hold" nodeType="withEffect">
                                  <p:stCondLst>
                                    <p:cond delay="0"/>
                                  </p:stCondLst>
                                  <p:childTnLst>
                                    <p:animMotion origin="layout" path="M 0.00018 1.01758E-7 L -0.06962 -0.38421 " pathEditMode="relative" rAng="0" ptsTypes="AA">
                                      <p:cBhvr>
                                        <p:cTn id="47" dur="1000" fill="hold"/>
                                        <p:tgtEl>
                                          <p:spTgt spid="2"/>
                                        </p:tgtEl>
                                        <p:attrNameLst>
                                          <p:attrName>ppt_x</p:attrName>
                                          <p:attrName>ppt_y</p:attrName>
                                        </p:attrNameLst>
                                      </p:cBhvr>
                                      <p:rCtr x="-3490" y="-19211"/>
                                    </p:animMotion>
                                  </p:childTnLst>
                                </p:cTn>
                              </p:par>
                            </p:childTnLst>
                          </p:cTn>
                        </p:par>
                        <p:par>
                          <p:cTn id="48" fill="hold">
                            <p:stCondLst>
                              <p:cond delay="1000"/>
                            </p:stCondLst>
                            <p:childTnLst>
                              <p:par>
                                <p:cTn id="49" presetID="1" presetClass="exit" presetSubtype="0" fill="hold" grpId="2" nodeType="after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xEl>
                                              <p:pRg st="2" end="2"/>
                                            </p:txEl>
                                          </p:spTgt>
                                        </p:tgtEl>
                                        <p:attrNameLst>
                                          <p:attrName>style.visibility</p:attrName>
                                        </p:attrNameLst>
                                      </p:cBhvr>
                                      <p:to>
                                        <p:strVal val="visible"/>
                                      </p:to>
                                    </p:set>
                                  </p:childTnLst>
                                </p:cTn>
                              </p:par>
                            </p:childTnLst>
                          </p:cTn>
                        </p:par>
                        <p:par>
                          <p:cTn id="55" fill="hold">
                            <p:stCondLst>
                              <p:cond delay="1000"/>
                            </p:stCondLst>
                            <p:childTnLst>
                              <p:par>
                                <p:cTn id="56" presetID="1" presetClass="exit" presetSubtype="0" fill="hold" grpId="3" nodeType="after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4" grpId="0" animBg="1"/>
      <p:bldP spid="14" grpId="1" animBg="1"/>
      <p:bldP spid="14" grpId="2" animBg="1"/>
      <p:bldP spid="14" grpId="3"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Test-Driven </a:t>
            </a:r>
            <a:r>
              <a:rPr lang="en-US" dirty="0" smtClean="0"/>
              <a:t>Development</a:t>
            </a:r>
            <a:endParaRPr lang="en-US" dirty="0"/>
          </a:p>
        </p:txBody>
      </p:sp>
      <p:sp>
        <p:nvSpPr>
          <p:cNvPr id="3" name="Content Placeholder 2"/>
          <p:cNvSpPr>
            <a:spLocks noGrp="1"/>
          </p:cNvSpPr>
          <p:nvPr>
            <p:ph idx="1"/>
          </p:nvPr>
        </p:nvSpPr>
        <p:spPr>
          <a:xfrm>
            <a:off x="509588" y="871539"/>
            <a:ext cx="8177212" cy="1350772"/>
          </a:xfrm>
        </p:spPr>
        <p:txBody>
          <a:bodyPr/>
          <a:lstStyle/>
          <a:p>
            <a:r>
              <a:rPr lang="en-US" dirty="0"/>
              <a:t>Classic Bowling Example</a:t>
            </a:r>
          </a:p>
          <a:p>
            <a:pPr lvl="1"/>
            <a:r>
              <a:rPr lang="en-US" dirty="0" smtClean="0"/>
              <a:t>3 </a:t>
            </a:r>
            <a:r>
              <a:rPr lang="en-US" dirty="0"/>
              <a:t>of the 5 tests today</a:t>
            </a:r>
          </a:p>
          <a:p>
            <a:pPr lvl="1"/>
            <a:r>
              <a:rPr lang="en-US" dirty="0"/>
              <a:t>4 and 5 online</a:t>
            </a:r>
          </a:p>
          <a:p>
            <a:pPr lvl="1"/>
            <a:r>
              <a:rPr lang="en-US" dirty="0"/>
              <a:t>P</a:t>
            </a:r>
            <a:r>
              <a:rPr lang="en-US" dirty="0" smtClean="0"/>
              <a:t>rovide </a:t>
            </a:r>
            <a:r>
              <a:rPr lang="en-US" dirty="0"/>
              <a:t>code for you to </a:t>
            </a:r>
            <a:r>
              <a:rPr lang="en-US" dirty="0" smtClean="0"/>
              <a:t>finish</a:t>
            </a:r>
          </a:p>
        </p:txBody>
      </p:sp>
      <p:sp>
        <p:nvSpPr>
          <p:cNvPr id="5" name="TextBox 4"/>
          <p:cNvSpPr txBox="1"/>
          <p:nvPr/>
        </p:nvSpPr>
        <p:spPr>
          <a:xfrm>
            <a:off x="2422719" y="4444619"/>
            <a:ext cx="4327964" cy="369332"/>
          </a:xfrm>
          <a:prstGeom prst="rect">
            <a:avLst/>
          </a:prstGeom>
          <a:noFill/>
        </p:spPr>
        <p:txBody>
          <a:bodyPr wrap="square" rtlCol="0">
            <a:spAutoFit/>
          </a:bodyPr>
          <a:lstStyle/>
          <a:p>
            <a:endParaRPr lang="en-US" dirty="0"/>
          </a:p>
        </p:txBody>
      </p:sp>
      <p:sp>
        <p:nvSpPr>
          <p:cNvPr id="6" name="Content Placeholder 2"/>
          <p:cNvSpPr txBox="1">
            <a:spLocks/>
          </p:cNvSpPr>
          <p:nvPr/>
        </p:nvSpPr>
        <p:spPr bwMode="auto">
          <a:xfrm>
            <a:off x="4127010" y="2873040"/>
            <a:ext cx="4559795" cy="1430483"/>
          </a:xfrm>
          <a:prstGeom prst="rect">
            <a:avLst/>
          </a:prstGeom>
          <a:noFill/>
          <a:ln w="9525">
            <a:noFill/>
            <a:miter lim="800000"/>
            <a:headEnd/>
            <a:tailEnd/>
          </a:ln>
        </p:spPr>
        <p:txBody>
          <a:bodyPr vert="horz" wrap="square" lIns="139489" tIns="69745" rIns="139489" bIns="69745"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Font typeface="Wingdings" charset="2"/>
              <a:buChar char="§"/>
              <a:defRPr sz="2400" baseline="0">
                <a:solidFill>
                  <a:schemeClr val="tx1"/>
                </a:solidFill>
                <a:latin typeface="+mn-lt"/>
                <a:ea typeface="ＭＳ Ｐゴシック" pitchFamily="-112" charset="-128"/>
                <a:cs typeface="ＭＳ Ｐゴシック" pitchFamily="-112" charset="-128"/>
              </a:defRPr>
            </a:lvl1pPr>
            <a:lvl2pPr marL="742950" indent="-285750" algn="l" rtl="0" eaLnBrk="1" fontAlgn="base" hangingPunct="1">
              <a:lnSpc>
                <a:spcPct val="120000"/>
              </a:lnSpc>
              <a:spcBef>
                <a:spcPct val="20000"/>
              </a:spcBef>
              <a:spcAft>
                <a:spcPct val="0"/>
              </a:spcAft>
              <a:buClr>
                <a:schemeClr val="tx1"/>
              </a:buClr>
              <a:buChar char="–"/>
              <a:defRPr sz="2000">
                <a:solidFill>
                  <a:srgbClr val="333333"/>
                </a:solidFill>
                <a:latin typeface="+mn-lt"/>
                <a:ea typeface="ＭＳ Ｐゴシック" pitchFamily="-112" charset="-128"/>
              </a:defRPr>
            </a:lvl2pPr>
            <a:lvl3pPr marL="1143000" indent="-228600" algn="l" rtl="0" eaLnBrk="1" fontAlgn="base" hangingPunct="1">
              <a:lnSpc>
                <a:spcPct val="120000"/>
              </a:lnSpc>
              <a:spcBef>
                <a:spcPct val="20000"/>
              </a:spcBef>
              <a:spcAft>
                <a:spcPct val="0"/>
              </a:spcAft>
              <a:buClr>
                <a:schemeClr val="bg2"/>
              </a:buClr>
              <a:buChar char="•"/>
              <a:defRPr>
                <a:solidFill>
                  <a:schemeClr val="bg2"/>
                </a:solidFill>
                <a:latin typeface="+mn-lt"/>
                <a:ea typeface="ヒラギノ角ゴ Pro W3" pitchFamily="-112" charset="-128"/>
                <a:cs typeface="ヒラギノ角ゴ Pro W3" pitchFamily="-112" charset="-128"/>
              </a:defRPr>
            </a:lvl3pPr>
            <a:lvl4pPr marL="16002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ヒラギノ角ゴ Pro W3" pitchFamily="-112" charset="-128"/>
              </a:defRPr>
            </a:lvl4pPr>
            <a:lvl5pPr marL="20574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ヒラギノ角ゴ Pro W3" pitchFamily="-112" charset="-128"/>
              </a:defRPr>
            </a:lvl5pPr>
            <a:lvl6pPr marL="25146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6pPr>
            <a:lvl7pPr marL="29718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7pPr>
            <a:lvl8pPr marL="34290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8pPr>
            <a:lvl9pPr marL="38862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9pPr>
          </a:lstStyle>
          <a:p>
            <a:r>
              <a:rPr lang="en-US" dirty="0" smtClean="0"/>
              <a:t>Credit where credit is due</a:t>
            </a:r>
          </a:p>
          <a:p>
            <a:pPr lvl="1"/>
            <a:r>
              <a:rPr lang="en-US" dirty="0" smtClean="0"/>
              <a:t>2005 version of kata</a:t>
            </a:r>
          </a:p>
          <a:p>
            <a:pPr lvl="1"/>
            <a:r>
              <a:rPr lang="en-US" dirty="0" smtClean="0"/>
              <a:t>ObjectMentor.com</a:t>
            </a:r>
          </a:p>
          <a:p>
            <a:endParaRPr lang="en-US" dirty="0"/>
          </a:p>
        </p:txBody>
      </p:sp>
      <p:pic>
        <p:nvPicPr>
          <p:cNvPr id="7" name="Picture 6"/>
          <p:cNvPicPr>
            <a:picLocks noChangeAspect="1"/>
          </p:cNvPicPr>
          <p:nvPr/>
        </p:nvPicPr>
        <p:blipFill>
          <a:blip r:embed="rId3"/>
          <a:stretch>
            <a:fillRect/>
          </a:stretch>
        </p:blipFill>
        <p:spPr>
          <a:xfrm>
            <a:off x="5297355" y="814256"/>
            <a:ext cx="1841500" cy="1778889"/>
          </a:xfrm>
          <a:prstGeom prst="rect">
            <a:avLst/>
          </a:prstGeom>
          <a:ln>
            <a:noFill/>
          </a:ln>
          <a:effectLst>
            <a:outerShdw blurRad="292100" dist="139700" dir="2700000" algn="tl" rotWithShape="0">
              <a:srgbClr val="333333">
                <a:alpha val="65000"/>
              </a:srgbClr>
            </a:outerShdw>
          </a:effectLst>
        </p:spPr>
      </p:pic>
      <p:pic>
        <p:nvPicPr>
          <p:cNvPr id="8" name="Picture 4" descr="omaLogo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619" y="2873037"/>
            <a:ext cx="1194816" cy="1194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985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a:t>
            </a:r>
            <a:r>
              <a:rPr lang="en-US" sz="1000" dirty="0" err="1" smtClean="0">
                <a:cs typeface="Optima"/>
              </a:rPr>
              <a:t>isTest</a:t>
            </a:r>
            <a:endParaRPr lang="en-US" sz="1000" dirty="0" smtClean="0">
              <a:cs typeface="Optima"/>
            </a:endParaRPr>
          </a:p>
          <a:p>
            <a:pPr marL="0" indent="0">
              <a:lnSpc>
                <a:spcPts val="1100"/>
              </a:lnSpc>
              <a:spcBef>
                <a:spcPts val="0"/>
              </a:spcBef>
              <a:buNone/>
            </a:pPr>
            <a:r>
              <a:rPr lang="en-US" sz="1000" dirty="0" smtClean="0">
                <a:cs typeface="Optima"/>
              </a:rPr>
              <a:t>private class </a:t>
            </a:r>
            <a:r>
              <a:rPr lang="en-US" sz="1000" dirty="0" err="1" smtClean="0">
                <a:cs typeface="Optima"/>
              </a:rPr>
              <a:t>BowlingGameTest</a:t>
            </a:r>
            <a:r>
              <a:rPr lang="en-US" sz="1000" dirty="0" smtClean="0">
                <a:cs typeface="Optima"/>
              </a:rPr>
              <a: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a:t>
            </a:r>
            <a:r>
              <a:rPr lang="en-US" sz="1000" dirty="0" err="1" smtClean="0">
                <a:cs typeface="Optima"/>
              </a:rPr>
              <a:t>testMethod</a:t>
            </a:r>
            <a:r>
              <a:rPr lang="en-US" sz="1000" dirty="0" smtClean="0">
                <a:cs typeface="Optima"/>
              </a:rPr>
              <a:t> void </a:t>
            </a:r>
            <a:r>
              <a:rPr lang="en-US" sz="1000" dirty="0" err="1" smtClean="0">
                <a:cs typeface="Optima"/>
              </a:rPr>
              <a:t>testAllOnes</a:t>
            </a:r>
            <a:r>
              <a:rPr lang="en-US" sz="1000" dirty="0" smtClean="0">
                <a:cs typeface="Optima"/>
              </a:rPr>
              <a:t>() {</a:t>
            </a:r>
          </a:p>
          <a:p>
            <a:pPr marL="0" indent="0">
              <a:lnSpc>
                <a:spcPts val="1100"/>
              </a:lnSpc>
              <a:spcBef>
                <a:spcPts val="0"/>
              </a:spcBef>
              <a:buNone/>
            </a:pPr>
            <a:r>
              <a:rPr lang="nl-NL" sz="1000" dirty="0" smtClean="0">
                <a:cs typeface="Optima"/>
              </a:rPr>
              <a:t>        </a:t>
            </a:r>
            <a:r>
              <a:rPr lang="nl-NL" sz="1000" dirty="0" err="1">
                <a:solidFill>
                  <a:srgbClr val="000000"/>
                </a:solidFill>
                <a:cs typeface="Optima"/>
              </a:rPr>
              <a:t>rollMany</a:t>
            </a:r>
            <a:r>
              <a:rPr lang="nl-NL" sz="1000" dirty="0">
                <a:solidFill>
                  <a:srgbClr val="000000"/>
                </a:solidFill>
                <a:cs typeface="Optima"/>
              </a:rPr>
              <a:t>(20,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a:t>
            </a:r>
            <a:r>
              <a:rPr lang="en-US" sz="1000" dirty="0" err="1" smtClean="0">
                <a:cs typeface="Optima"/>
              </a:rPr>
              <a:t>System.assertEquals</a:t>
            </a:r>
            <a:r>
              <a:rPr lang="en-US" sz="1000" dirty="0" smtClean="0">
                <a:cs typeface="Optima"/>
              </a:rPr>
              <a:t>(20,g.score(),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a:t>
            </a:r>
            <a:r>
              <a:rPr lang="en-US" sz="1000" dirty="0" err="1">
                <a:cs typeface="Optima"/>
              </a:rPr>
              <a:t>testMethod</a:t>
            </a:r>
            <a:r>
              <a:rPr lang="en-US" sz="1000" dirty="0">
                <a:cs typeface="Optima"/>
              </a:rPr>
              <a:t> void </a:t>
            </a:r>
            <a:r>
              <a:rPr lang="en-US" sz="1000" dirty="0" err="1">
                <a:cs typeface="Optima"/>
              </a:rPr>
              <a:t>testOneSpare</a:t>
            </a:r>
            <a:r>
              <a:rPr lang="en-US" sz="1000" dirty="0">
                <a:cs typeface="Optima"/>
              </a:rPr>
              <a:t>() {</a:t>
            </a:r>
          </a:p>
          <a:p>
            <a:pPr marL="0" indent="0">
              <a:lnSpc>
                <a:spcPts val="1100"/>
              </a:lnSpc>
              <a:spcBef>
                <a:spcPts val="0"/>
              </a:spcBef>
              <a:buNone/>
            </a:pPr>
            <a:r>
              <a:rPr lang="en-US" sz="1000" dirty="0">
                <a:solidFill>
                  <a:srgbClr val="000000"/>
                </a:solidFill>
                <a:cs typeface="Optima"/>
              </a:rPr>
              <a:t>        </a:t>
            </a:r>
            <a:r>
              <a:rPr lang="en-US" sz="1000" dirty="0" err="1" smtClean="0">
                <a:solidFill>
                  <a:srgbClr val="000000"/>
                </a:solidFill>
                <a:cs typeface="Optima"/>
              </a:rPr>
              <a:t>rollSpare</a:t>
            </a:r>
            <a:r>
              <a:rPr lang="en-US" sz="1000" dirty="0" smtClean="0">
                <a:solidFill>
                  <a:srgbClr val="000000"/>
                </a:solidFill>
                <a:cs typeface="Optima"/>
              </a:rPr>
              <a:t>();</a:t>
            </a:r>
            <a:endParaRPr lang="en-US" sz="1000" dirty="0">
              <a:solidFill>
                <a:srgbClr val="000000"/>
              </a:solidFill>
              <a:cs typeface="Optima"/>
            </a:endParaRP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(3);</a:t>
            </a:r>
          </a:p>
          <a:p>
            <a:pPr marL="0" indent="0">
              <a:lnSpc>
                <a:spcPts val="1100"/>
              </a:lnSpc>
              <a:spcBef>
                <a:spcPts val="0"/>
              </a:spcBef>
              <a:buNone/>
            </a:pPr>
            <a:r>
              <a:rPr lang="en-US" sz="1000" dirty="0">
                <a:cs typeface="Optima"/>
              </a:rPr>
              <a:t>        </a:t>
            </a:r>
            <a:r>
              <a:rPr lang="en-US" sz="1000" dirty="0" err="1">
                <a:cs typeface="Optima"/>
              </a:rPr>
              <a:t>rollMany</a:t>
            </a:r>
            <a:r>
              <a:rPr lang="en-US" sz="1000" dirty="0">
                <a:cs typeface="Optima"/>
              </a:rPr>
              <a:t>(17,0);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public </a:t>
            </a:r>
            <a:r>
              <a:rPr lang="en-US" sz="1000" dirty="0" err="1" smtClean="0">
                <a:cs typeface="Optima"/>
              </a:rPr>
              <a:t>testMethod</a:t>
            </a:r>
            <a:r>
              <a:rPr lang="en-US" sz="1000" dirty="0" smtClean="0">
                <a:cs typeface="Optima"/>
              </a:rPr>
              <a:t> void </a:t>
            </a:r>
            <a:r>
              <a:rPr lang="en-US" sz="1000" dirty="0" err="1" smtClean="0">
                <a:cs typeface="Optima"/>
              </a:rPr>
              <a:t>testOneStrike</a:t>
            </a:r>
            <a:r>
              <a:rPr lang="en-US" sz="1000" dirty="0" smtClean="0">
                <a:cs typeface="Optima"/>
              </a:rPr>
              <a:t>() {</a:t>
            </a:r>
          </a:p>
          <a:p>
            <a:pPr marL="0" indent="0">
              <a:lnSpc>
                <a:spcPts val="1100"/>
              </a:lnSpc>
              <a:spcBef>
                <a:spcPts val="0"/>
              </a:spcBef>
              <a:buNone/>
            </a:pPr>
            <a:r>
              <a:rPr lang="en-US" sz="1000" dirty="0" smtClean="0">
                <a:cs typeface="Optima"/>
              </a:rPr>
              <a:t>        </a:t>
            </a:r>
            <a:r>
              <a:rPr lang="en-US" sz="1000" dirty="0" err="1" smtClean="0">
                <a:cs typeface="Optima"/>
              </a:rPr>
              <a:t>g.roll</a:t>
            </a:r>
            <a:r>
              <a:rPr lang="en-US" sz="1000" dirty="0" smtClean="0">
                <a:cs typeface="Optima"/>
              </a:rPr>
              <a:t>(10); </a:t>
            </a:r>
            <a:r>
              <a:rPr lang="en-US" sz="1000" dirty="0" smtClean="0">
                <a:solidFill>
                  <a:srgbClr val="FF0000"/>
                </a:solidFill>
                <a:cs typeface="Optima"/>
              </a:rPr>
              <a:t>//strike</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(3);</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(4);</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rollMany</a:t>
            </a:r>
            <a:r>
              <a:rPr lang="en-US" sz="1000" dirty="0" smtClean="0">
                <a:cs typeface="Optima"/>
              </a:rPr>
              <a:t>(16, 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(24, </a:t>
            </a:r>
            <a:r>
              <a:rPr lang="en-US" sz="1000" dirty="0" err="1">
                <a:cs typeface="Optima"/>
              </a:rPr>
              <a:t>g.score</a:t>
            </a:r>
            <a:r>
              <a:rPr lang="en-US" sz="1000" dirty="0">
                <a:cs typeface="Optima"/>
              </a:rPr>
              <a:t>(), </a:t>
            </a:r>
            <a:r>
              <a:rPr lang="en-US" sz="1000" dirty="0" smtClean="0">
                <a:cs typeface="Optima"/>
              </a:rPr>
              <a:t>‘One strike not scored correctly)</a:t>
            </a:r>
            <a:r>
              <a:rPr lang="en-US" sz="1000" dirty="0">
                <a:cs typeface="Optima"/>
              </a:rPr>
              <a:t>;</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cs typeface="Optima"/>
              </a:rPr>
              <a:t>private static void </a:t>
            </a:r>
            <a:r>
              <a:rPr lang="en-US" sz="1000" dirty="0" err="1">
                <a:cs typeface="Optima"/>
              </a:rPr>
              <a:t>rollSpare</a:t>
            </a:r>
            <a:r>
              <a:rPr lang="en-US" sz="1000" dirty="0">
                <a:cs typeface="Optima"/>
              </a:rPr>
              <a:t>() {</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smtClean="0">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20" name="Content Placeholder 2"/>
          <p:cNvSpPr txBox="1">
            <a:spLocks/>
          </p:cNvSpPr>
          <p:nvPr/>
        </p:nvSpPr>
        <p:spPr>
          <a:xfrm>
            <a:off x="4577470" y="438150"/>
            <a:ext cx="4566530" cy="390237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    private </a:t>
            </a:r>
            <a:r>
              <a:rPr lang="en-US" sz="1000" dirty="0"/>
              <a:t>list&lt;Integer&gt; rolls = </a:t>
            </a:r>
            <a:endParaRPr lang="en-US" sz="1000" dirty="0" smtClean="0"/>
          </a:p>
          <a:p>
            <a:pPr marL="0" indent="0">
              <a:lnSpc>
                <a:spcPts val="1100"/>
              </a:lnSpc>
              <a:spcBef>
                <a:spcPts val="0"/>
              </a:spcBef>
              <a:buNone/>
            </a:pPr>
            <a:r>
              <a:rPr lang="en-US" sz="1000" dirty="0"/>
              <a:t> </a:t>
            </a:r>
            <a:r>
              <a:rPr lang="en-US" sz="1000" dirty="0" smtClean="0"/>
              <a:t>                             new  list</a:t>
            </a:r>
            <a:r>
              <a:rPr lang="en-US" sz="1000" dirty="0"/>
              <a:t>&lt;Integer&gt;</a:t>
            </a:r>
            <a:r>
              <a:rPr lang="en-US" sz="1000" dirty="0" smtClean="0"/>
              <a:t>{0,0,0,0,0,0,0,0,0,0,0,0,0,0,0,0,0,0,0,0,0};</a:t>
            </a:r>
          </a:p>
          <a:p>
            <a:pPr marL="0" indent="0">
              <a:lnSpc>
                <a:spcPts val="1100"/>
              </a:lnSpc>
              <a:spcBef>
                <a:spcPts val="0"/>
              </a:spcBef>
              <a:buNone/>
            </a:pPr>
            <a:r>
              <a:rPr lang="en-US" sz="1000" dirty="0"/>
              <a:t> </a:t>
            </a:r>
            <a:r>
              <a:rPr lang="en-US" sz="1000" dirty="0" smtClean="0"/>
              <a:t>   private </a:t>
            </a:r>
            <a:r>
              <a:rPr lang="en-US" sz="1000" dirty="0"/>
              <a:t>Integer </a:t>
            </a:r>
            <a:r>
              <a:rPr lang="en-US" sz="1000" dirty="0" err="1"/>
              <a:t>currentRoll</a:t>
            </a:r>
            <a:r>
              <a:rPr lang="en-US" sz="1000" dirty="0"/>
              <a:t> = 0;</a:t>
            </a:r>
            <a:endParaRPr lang="en-US" sz="1000" dirty="0" smtClean="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err="1" smtClean="0"/>
              <a:t>rollsIndex</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(rolls[</a:t>
            </a:r>
            <a:r>
              <a:rPr lang="en-US" sz="1000" dirty="0" err="1" smtClean="0"/>
              <a:t>rollsIndex</a:t>
            </a:r>
            <a:r>
              <a:rPr lang="en-US" sz="1000" dirty="0" smtClean="0"/>
              <a:t>] == 10) { </a:t>
            </a:r>
            <a:r>
              <a:rPr lang="en-US" sz="1000" dirty="0" smtClean="0">
                <a:solidFill>
                  <a:srgbClr val="FF0000"/>
                </a:solidFill>
              </a:rPr>
              <a:t>//strike</a:t>
            </a:r>
          </a:p>
          <a:p>
            <a:pPr marL="0" indent="0">
              <a:lnSpc>
                <a:spcPts val="1100"/>
              </a:lnSpc>
              <a:spcBef>
                <a:spcPts val="0"/>
              </a:spcBef>
              <a:buNone/>
            </a:pPr>
            <a:r>
              <a:rPr lang="en-US" sz="1000" dirty="0" smtClean="0"/>
              <a:t>                score += 10 + </a:t>
            </a:r>
            <a:r>
              <a:rPr lang="en-US" sz="1000" dirty="0" smtClean="0">
                <a:solidFill>
                  <a:srgbClr val="FF0000"/>
                </a:solidFill>
              </a:rPr>
              <a:t>rolls[rollsIndex+1] + rolls[rollsIndex+2]</a:t>
            </a:r>
            <a:r>
              <a:rPr lang="en-US" sz="1000" dirty="0" smtClean="0"/>
              <a:t>;</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a:t>
            </a:r>
            <a:endParaRPr lang="en-US" sz="1000" dirty="0"/>
          </a:p>
          <a:p>
            <a:pPr marL="0" indent="0">
              <a:lnSpc>
                <a:spcPts val="1100"/>
              </a:lnSpc>
              <a:spcBef>
                <a:spcPts val="0"/>
              </a:spcBef>
              <a:buNone/>
            </a:pPr>
            <a:r>
              <a:rPr lang="en-US" sz="1000" dirty="0" smtClean="0"/>
              <a:t>            } else if ( </a:t>
            </a:r>
            <a:r>
              <a:rPr lang="en-US" sz="1000" dirty="0" err="1" smtClean="0"/>
              <a:t>isSpare</a:t>
            </a:r>
            <a:r>
              <a:rPr lang="en-US" sz="1000" dirty="0" smtClean="0"/>
              <a:t>(</a:t>
            </a:r>
            <a:r>
              <a:rPr lang="en-US" sz="1000" dirty="0" err="1" smtClean="0"/>
              <a:t>rollsIndex</a:t>
            </a:r>
            <a:r>
              <a:rPr lang="en-US" sz="1000" dirty="0" smtClean="0"/>
              <a:t>)) {</a:t>
            </a:r>
          </a:p>
          <a:p>
            <a:pPr marL="0" indent="0">
              <a:lnSpc>
                <a:spcPts val="1100"/>
              </a:lnSpc>
              <a:spcBef>
                <a:spcPts val="0"/>
              </a:spcBef>
              <a:buNone/>
            </a:pPr>
            <a:r>
              <a:rPr lang="en-US" sz="1000" dirty="0" smtClean="0"/>
              <a:t>                score += 10 </a:t>
            </a:r>
            <a:r>
              <a:rPr lang="en-US" sz="1000" dirty="0" smtClean="0">
                <a:solidFill>
                  <a:srgbClr val="FF0000"/>
                </a:solidFill>
              </a:rPr>
              <a:t>+  rolls[i+2]</a:t>
            </a:r>
            <a:r>
              <a:rPr lang="en-US" sz="1000" dirty="0" smtClean="0"/>
              <a:t>;</a:t>
            </a:r>
          </a:p>
          <a:p>
            <a:pPr marL="0" indent="0">
              <a:lnSpc>
                <a:spcPts val="1100"/>
              </a:lnSpc>
              <a:spcBef>
                <a:spcPts val="0"/>
              </a:spcBef>
              <a:buNone/>
            </a:pPr>
            <a:r>
              <a:rPr lang="en-US" sz="1000" dirty="0" smtClean="0"/>
              <a:t>                </a:t>
            </a:r>
            <a:r>
              <a:rPr lang="en-US" sz="1000" dirty="0" err="1" smtClean="0"/>
              <a:t>rollsIndex</a:t>
            </a:r>
            <a:r>
              <a:rPr lang="en-US" sz="1000" dirty="0" smtClean="0"/>
              <a:t>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a:t>
            </a:r>
            <a:r>
              <a:rPr lang="en-US" sz="1000" dirty="0" smtClean="0">
                <a:solidFill>
                  <a:srgbClr val="FF0000"/>
                </a:solidFill>
              </a:rPr>
              <a:t>rolls[</a:t>
            </a:r>
            <a:r>
              <a:rPr lang="en-US" sz="1000" dirty="0" err="1" smtClean="0">
                <a:solidFill>
                  <a:srgbClr val="FF0000"/>
                </a:solidFill>
              </a:rPr>
              <a:t>rollsIndex</a:t>
            </a:r>
            <a:r>
              <a:rPr lang="en-US" sz="1000" dirty="0" smtClean="0">
                <a:solidFill>
                  <a:srgbClr val="FF0000"/>
                </a:solidFill>
              </a:rPr>
              <a:t>] + rolls[rollsIndex+1]</a:t>
            </a:r>
            <a:r>
              <a:rPr lang="en-US" sz="1000" dirty="0" smtClean="0"/>
              <a:t>;</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p>
          <a:p>
            <a:pPr marL="0" indent="0">
              <a:lnSpc>
                <a:spcPts val="1100"/>
              </a:lnSpc>
              <a:spcBef>
                <a:spcPts val="0"/>
              </a:spcBef>
              <a:buNone/>
            </a:pPr>
            <a:endParaRPr lang="en-US" sz="1000" dirty="0"/>
          </a:p>
          <a:p>
            <a:pPr marL="0" indent="0">
              <a:lnSpc>
                <a:spcPts val="1100"/>
              </a:lnSpc>
              <a:spcBef>
                <a:spcPts val="0"/>
              </a:spcBef>
              <a:buNone/>
            </a:pPr>
            <a:r>
              <a:rPr lang="en-US" sz="1000" dirty="0" smtClean="0"/>
              <a:t>    private </a:t>
            </a:r>
            <a:r>
              <a:rPr lang="en-US" sz="1000" dirty="0"/>
              <a:t>Boolean </a:t>
            </a:r>
            <a:r>
              <a:rPr lang="en-US" sz="1000" dirty="0" err="1"/>
              <a:t>isSpare</a:t>
            </a:r>
            <a:r>
              <a:rPr lang="en-US" sz="1000" dirty="0"/>
              <a:t>(Integer </a:t>
            </a:r>
            <a:r>
              <a:rPr lang="en-US" sz="1000" dirty="0" err="1" smtClean="0"/>
              <a:t>rollsIndex</a:t>
            </a:r>
            <a:r>
              <a:rPr lang="en-US" sz="1000" dirty="0" smtClean="0"/>
              <a:t>) </a:t>
            </a:r>
            <a:r>
              <a:rPr lang="en-US" sz="1000" dirty="0"/>
              <a:t>{</a:t>
            </a:r>
          </a:p>
          <a:p>
            <a:pPr marL="0" indent="0">
              <a:lnSpc>
                <a:spcPts val="1100"/>
              </a:lnSpc>
              <a:spcBef>
                <a:spcPts val="0"/>
              </a:spcBef>
              <a:buNone/>
            </a:pPr>
            <a:r>
              <a:rPr lang="en-US" sz="1000" dirty="0" smtClean="0"/>
              <a:t>        return </a:t>
            </a:r>
            <a:r>
              <a:rPr lang="en-US" sz="1000" dirty="0"/>
              <a:t>rolls</a:t>
            </a:r>
            <a:r>
              <a:rPr lang="en-US" sz="1000" dirty="0" smtClean="0"/>
              <a:t>[</a:t>
            </a:r>
            <a:r>
              <a:rPr lang="en-US" sz="1000" dirty="0" err="1" smtClean="0"/>
              <a:t>rollsIndex</a:t>
            </a:r>
            <a:r>
              <a:rPr lang="en-US" sz="1000" dirty="0" smtClean="0"/>
              <a:t>] </a:t>
            </a:r>
            <a:r>
              <a:rPr lang="en-US" sz="1000" dirty="0"/>
              <a:t>+ rolls</a:t>
            </a:r>
            <a:r>
              <a:rPr lang="en-US" sz="1000" dirty="0" smtClean="0"/>
              <a:t>[rollsIndex+1] </a:t>
            </a:r>
            <a:r>
              <a:rPr lang="en-US" sz="1000" dirty="0"/>
              <a:t>== 10;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553200" y="62754"/>
            <a:ext cx="2305351" cy="646331"/>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a:p>
            <a:pPr marL="171450" indent="-171450">
              <a:buFont typeface="Arial"/>
              <a:buChar char="•"/>
            </a:pPr>
            <a:r>
              <a:rPr lang="en-US" sz="1200" dirty="0" smtClean="0"/>
              <a:t>Ugly comment in conditional</a:t>
            </a:r>
          </a:p>
          <a:p>
            <a:pPr marL="171450" indent="-171450">
              <a:buFont typeface="Arial"/>
              <a:buChar char="•"/>
            </a:pPr>
            <a:r>
              <a:rPr lang="en-US" sz="1200" dirty="0" smtClean="0"/>
              <a:t>Ugly expressions</a:t>
            </a:r>
          </a:p>
        </p:txBody>
      </p:sp>
      <p:sp>
        <p:nvSpPr>
          <p:cNvPr id="8"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9" name="Picture 8"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104264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a:t>
            </a:r>
            <a:r>
              <a:rPr lang="en-US" sz="1000" dirty="0" err="1" smtClean="0">
                <a:cs typeface="Optima"/>
              </a:rPr>
              <a:t>isTest</a:t>
            </a:r>
            <a:endParaRPr lang="en-US" sz="1000" dirty="0" smtClean="0">
              <a:cs typeface="Optima"/>
            </a:endParaRPr>
          </a:p>
          <a:p>
            <a:pPr marL="0" indent="0">
              <a:lnSpc>
                <a:spcPts val="1100"/>
              </a:lnSpc>
              <a:spcBef>
                <a:spcPts val="0"/>
              </a:spcBef>
              <a:buNone/>
            </a:pPr>
            <a:r>
              <a:rPr lang="en-US" sz="1000" dirty="0" smtClean="0">
                <a:cs typeface="Optima"/>
              </a:rPr>
              <a:t>private class </a:t>
            </a:r>
            <a:r>
              <a:rPr lang="en-US" sz="1000" dirty="0" err="1" smtClean="0">
                <a:cs typeface="Optima"/>
              </a:rPr>
              <a:t>BowlingGameTest</a:t>
            </a:r>
            <a:r>
              <a:rPr lang="en-US" sz="1000" dirty="0" smtClean="0">
                <a:cs typeface="Optima"/>
              </a:rPr>
              <a: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a:t>
            </a:r>
            <a:r>
              <a:rPr lang="en-US" sz="1000" dirty="0" err="1" smtClean="0">
                <a:cs typeface="Optima"/>
              </a:rPr>
              <a:t>testMethod</a:t>
            </a:r>
            <a:r>
              <a:rPr lang="en-US" sz="1000" dirty="0" smtClean="0">
                <a:cs typeface="Optima"/>
              </a:rPr>
              <a:t> void </a:t>
            </a:r>
            <a:r>
              <a:rPr lang="en-US" sz="1000" dirty="0" err="1" smtClean="0">
                <a:cs typeface="Optima"/>
              </a:rPr>
              <a:t>testAllOnes</a:t>
            </a:r>
            <a:r>
              <a:rPr lang="en-US" sz="1000" dirty="0" smtClean="0">
                <a:cs typeface="Optima"/>
              </a:rPr>
              <a:t>() {</a:t>
            </a:r>
          </a:p>
          <a:p>
            <a:pPr marL="0" indent="0">
              <a:lnSpc>
                <a:spcPts val="1100"/>
              </a:lnSpc>
              <a:spcBef>
                <a:spcPts val="0"/>
              </a:spcBef>
              <a:buNone/>
            </a:pPr>
            <a:r>
              <a:rPr lang="nl-NL" sz="1000" dirty="0" smtClean="0">
                <a:cs typeface="Optima"/>
              </a:rPr>
              <a:t>        </a:t>
            </a:r>
            <a:r>
              <a:rPr lang="nl-NL" sz="1000" dirty="0" err="1">
                <a:solidFill>
                  <a:srgbClr val="000000"/>
                </a:solidFill>
                <a:cs typeface="Optima"/>
              </a:rPr>
              <a:t>rollMany</a:t>
            </a:r>
            <a:r>
              <a:rPr lang="nl-NL" sz="1000" dirty="0">
                <a:solidFill>
                  <a:srgbClr val="000000"/>
                </a:solidFill>
                <a:cs typeface="Optima"/>
              </a:rPr>
              <a:t>(20,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a:t>
            </a:r>
            <a:r>
              <a:rPr lang="en-US" sz="1000" dirty="0" err="1" smtClean="0">
                <a:cs typeface="Optima"/>
              </a:rPr>
              <a:t>System.assertEquals</a:t>
            </a:r>
            <a:r>
              <a:rPr lang="en-US" sz="1000" dirty="0" smtClean="0">
                <a:cs typeface="Optima"/>
              </a:rPr>
              <a:t>(20,g.score(),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a:t>
            </a:r>
            <a:r>
              <a:rPr lang="en-US" sz="1000" dirty="0" err="1">
                <a:cs typeface="Optima"/>
              </a:rPr>
              <a:t>testMethod</a:t>
            </a:r>
            <a:r>
              <a:rPr lang="en-US" sz="1000" dirty="0">
                <a:cs typeface="Optima"/>
              </a:rPr>
              <a:t> void </a:t>
            </a:r>
            <a:r>
              <a:rPr lang="en-US" sz="1000" dirty="0" err="1">
                <a:cs typeface="Optima"/>
              </a:rPr>
              <a:t>testOneSpare</a:t>
            </a:r>
            <a:r>
              <a:rPr lang="en-US" sz="1000" dirty="0">
                <a:cs typeface="Optima"/>
              </a:rPr>
              <a:t>() {</a:t>
            </a:r>
          </a:p>
          <a:p>
            <a:pPr marL="0" indent="0">
              <a:lnSpc>
                <a:spcPts val="1100"/>
              </a:lnSpc>
              <a:spcBef>
                <a:spcPts val="0"/>
              </a:spcBef>
              <a:buNone/>
            </a:pPr>
            <a:r>
              <a:rPr lang="en-US" sz="1000" dirty="0">
                <a:solidFill>
                  <a:srgbClr val="000000"/>
                </a:solidFill>
                <a:cs typeface="Optima"/>
              </a:rPr>
              <a:t>        </a:t>
            </a:r>
            <a:r>
              <a:rPr lang="en-US" sz="1000" dirty="0" err="1" smtClean="0">
                <a:solidFill>
                  <a:srgbClr val="000000"/>
                </a:solidFill>
                <a:cs typeface="Optima"/>
              </a:rPr>
              <a:t>rollSpare</a:t>
            </a:r>
            <a:r>
              <a:rPr lang="en-US" sz="1000" dirty="0" smtClean="0">
                <a:solidFill>
                  <a:srgbClr val="000000"/>
                </a:solidFill>
                <a:cs typeface="Optima"/>
              </a:rPr>
              <a:t>();</a:t>
            </a:r>
            <a:endParaRPr lang="en-US" sz="1000" dirty="0">
              <a:solidFill>
                <a:srgbClr val="000000"/>
              </a:solidFill>
              <a:cs typeface="Optima"/>
            </a:endParaRP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(3);</a:t>
            </a:r>
          </a:p>
          <a:p>
            <a:pPr marL="0" indent="0">
              <a:lnSpc>
                <a:spcPts val="1100"/>
              </a:lnSpc>
              <a:spcBef>
                <a:spcPts val="0"/>
              </a:spcBef>
              <a:buNone/>
            </a:pPr>
            <a:r>
              <a:rPr lang="en-US" sz="1000" dirty="0">
                <a:cs typeface="Optima"/>
              </a:rPr>
              <a:t>        </a:t>
            </a:r>
            <a:r>
              <a:rPr lang="en-US" sz="1000" dirty="0" err="1">
                <a:cs typeface="Optima"/>
              </a:rPr>
              <a:t>rollMany</a:t>
            </a:r>
            <a:r>
              <a:rPr lang="en-US" sz="1000" dirty="0">
                <a:cs typeface="Optima"/>
              </a:rPr>
              <a:t>(17,0);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public </a:t>
            </a:r>
            <a:r>
              <a:rPr lang="en-US" sz="1000" dirty="0" err="1" smtClean="0">
                <a:cs typeface="Optima"/>
              </a:rPr>
              <a:t>testMethod</a:t>
            </a:r>
            <a:r>
              <a:rPr lang="en-US" sz="1000" dirty="0" smtClean="0">
                <a:cs typeface="Optima"/>
              </a:rPr>
              <a:t> void </a:t>
            </a:r>
            <a:r>
              <a:rPr lang="en-US" sz="1000" dirty="0" err="1" smtClean="0">
                <a:cs typeface="Optima"/>
              </a:rPr>
              <a:t>testOneStrike</a:t>
            </a:r>
            <a:r>
              <a:rPr lang="en-US" sz="1000" dirty="0" smtClean="0">
                <a:cs typeface="Optima"/>
              </a:rPr>
              <a:t>() {</a:t>
            </a:r>
          </a:p>
          <a:p>
            <a:pPr marL="0" indent="0">
              <a:lnSpc>
                <a:spcPts val="1100"/>
              </a:lnSpc>
              <a:spcBef>
                <a:spcPts val="0"/>
              </a:spcBef>
              <a:buNone/>
            </a:pPr>
            <a:r>
              <a:rPr lang="en-US" sz="1000" dirty="0" smtClean="0">
                <a:cs typeface="Optima"/>
              </a:rPr>
              <a:t>        </a:t>
            </a:r>
            <a:r>
              <a:rPr lang="en-US" sz="1000" dirty="0" err="1" smtClean="0">
                <a:cs typeface="Optima"/>
              </a:rPr>
              <a:t>g.roll</a:t>
            </a:r>
            <a:r>
              <a:rPr lang="en-US" sz="1000" dirty="0" smtClean="0">
                <a:cs typeface="Optima"/>
              </a:rPr>
              <a:t>(10); </a:t>
            </a:r>
            <a:r>
              <a:rPr lang="en-US" sz="1000" dirty="0" smtClean="0">
                <a:solidFill>
                  <a:srgbClr val="FF0000"/>
                </a:solidFill>
                <a:cs typeface="Optima"/>
              </a:rPr>
              <a:t>//strike</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(3);</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(4);</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rollMany</a:t>
            </a:r>
            <a:r>
              <a:rPr lang="en-US" sz="1000" dirty="0" smtClean="0">
                <a:cs typeface="Optima"/>
              </a:rPr>
              <a:t>(16, 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(24, </a:t>
            </a:r>
            <a:r>
              <a:rPr lang="en-US" sz="1000" dirty="0" err="1">
                <a:cs typeface="Optima"/>
              </a:rPr>
              <a:t>g.score</a:t>
            </a:r>
            <a:r>
              <a:rPr lang="en-US" sz="1000" dirty="0">
                <a:cs typeface="Optima"/>
              </a:rPr>
              <a:t>(), </a:t>
            </a:r>
            <a:r>
              <a:rPr lang="en-US" sz="1000" dirty="0" smtClean="0">
                <a:cs typeface="Optima"/>
              </a:rPr>
              <a:t>‘One strike not scored correctly)</a:t>
            </a:r>
            <a:r>
              <a:rPr lang="en-US" sz="1000" dirty="0">
                <a:cs typeface="Optima"/>
              </a:rPr>
              <a:t>;</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cs typeface="Optima"/>
              </a:rPr>
              <a:t>private static void </a:t>
            </a:r>
            <a:r>
              <a:rPr lang="en-US" sz="1000" dirty="0" err="1">
                <a:cs typeface="Optima"/>
              </a:rPr>
              <a:t>rollSpare</a:t>
            </a:r>
            <a:r>
              <a:rPr lang="en-US" sz="1000" dirty="0">
                <a:cs typeface="Optima"/>
              </a:rPr>
              <a:t>() {</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smtClean="0">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20" name="Content Placeholder 2"/>
          <p:cNvSpPr txBox="1">
            <a:spLocks/>
          </p:cNvSpPr>
          <p:nvPr/>
        </p:nvSpPr>
        <p:spPr>
          <a:xfrm>
            <a:off x="4724400" y="133350"/>
            <a:ext cx="4419601" cy="45394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1000" dirty="0" smtClean="0"/>
              <a:t>public with sharing class Game {</a:t>
            </a:r>
          </a:p>
          <a:p>
            <a:pPr marL="0" indent="0">
              <a:lnSpc>
                <a:spcPts val="1100"/>
              </a:lnSpc>
              <a:spcBef>
                <a:spcPts val="0"/>
              </a:spcBef>
              <a:buNone/>
            </a:pPr>
            <a:r>
              <a:rPr lang="en-US" sz="1000" dirty="0" smtClean="0"/>
              <a:t>……..</a:t>
            </a:r>
          </a:p>
          <a:p>
            <a:pPr marL="0" indent="0">
              <a:lnSpc>
                <a:spcPts val="1100"/>
              </a:lnSpc>
              <a:spcBef>
                <a:spcPts val="0"/>
              </a:spcBef>
              <a:buNone/>
            </a:pPr>
            <a:r>
              <a:rPr lang="en-US" sz="1000" dirty="0" smtClean="0"/>
              <a:t>    public Integer score() {</a:t>
            </a:r>
          </a:p>
          <a:p>
            <a:pPr marL="0" indent="0">
              <a:lnSpc>
                <a:spcPts val="1100"/>
              </a:lnSpc>
              <a:spcBef>
                <a:spcPts val="0"/>
              </a:spcBef>
              <a:buNone/>
            </a:pPr>
            <a:r>
              <a:rPr lang="en-US" sz="1000" dirty="0" smtClean="0"/>
              <a:t>        </a:t>
            </a:r>
            <a:r>
              <a:rPr lang="en-US" sz="1000" dirty="0"/>
              <a:t>Integer score = 0</a:t>
            </a:r>
            <a:r>
              <a:rPr lang="en-US" sz="1000" dirty="0" smtClean="0"/>
              <a:t>;</a:t>
            </a:r>
          </a:p>
          <a:p>
            <a:pPr marL="0" indent="0">
              <a:lnSpc>
                <a:spcPts val="1100"/>
              </a:lnSpc>
              <a:spcBef>
                <a:spcPts val="0"/>
              </a:spcBef>
              <a:buNone/>
            </a:pPr>
            <a:r>
              <a:rPr lang="en-US" sz="1000" dirty="0"/>
              <a:t> </a:t>
            </a:r>
            <a:r>
              <a:rPr lang="en-US" sz="1000" dirty="0" smtClean="0"/>
              <a:t>      </a:t>
            </a:r>
            <a:r>
              <a:rPr lang="en-US" sz="1000" dirty="0"/>
              <a:t> Integer </a:t>
            </a:r>
            <a:r>
              <a:rPr lang="en-US" sz="1000" dirty="0" err="1" smtClean="0"/>
              <a:t>rollsIndex</a:t>
            </a:r>
            <a:r>
              <a:rPr lang="en-US" sz="1000" dirty="0" smtClean="0"/>
              <a:t> </a:t>
            </a:r>
            <a:r>
              <a:rPr lang="en-US" sz="1000" dirty="0"/>
              <a:t>= 0</a:t>
            </a:r>
            <a:r>
              <a:rPr lang="en-US" sz="1000" dirty="0" smtClean="0"/>
              <a:t>;</a:t>
            </a:r>
          </a:p>
          <a:p>
            <a:pPr marL="0" indent="0">
              <a:lnSpc>
                <a:spcPts val="1100"/>
              </a:lnSpc>
              <a:spcBef>
                <a:spcPts val="0"/>
              </a:spcBef>
              <a:buNone/>
            </a:pPr>
            <a:r>
              <a:rPr lang="en-US" sz="1000" dirty="0"/>
              <a:t> </a:t>
            </a:r>
            <a:r>
              <a:rPr lang="en-US" sz="1000" dirty="0" smtClean="0"/>
              <a:t>       for (Integer frame=0, frame&lt;10; frame++) {</a:t>
            </a:r>
          </a:p>
          <a:p>
            <a:pPr marL="0" indent="0">
              <a:lnSpc>
                <a:spcPts val="1100"/>
              </a:lnSpc>
              <a:spcBef>
                <a:spcPts val="0"/>
              </a:spcBef>
              <a:buNone/>
            </a:pPr>
            <a:r>
              <a:rPr lang="en-US" sz="1000" dirty="0" smtClean="0"/>
              <a:t>            if (rolls[</a:t>
            </a:r>
            <a:r>
              <a:rPr lang="en-US" sz="1000" dirty="0" err="1" smtClean="0"/>
              <a:t>rollsIndex</a:t>
            </a:r>
            <a:r>
              <a:rPr lang="en-US" sz="1000" dirty="0" smtClean="0"/>
              <a:t>] == 10) { </a:t>
            </a:r>
            <a:r>
              <a:rPr lang="en-US" sz="1000" dirty="0" smtClean="0">
                <a:solidFill>
                  <a:srgbClr val="FF0000"/>
                </a:solidFill>
              </a:rPr>
              <a:t>//strike</a:t>
            </a:r>
          </a:p>
          <a:p>
            <a:pPr marL="0" indent="0">
              <a:lnSpc>
                <a:spcPts val="1100"/>
              </a:lnSpc>
              <a:spcBef>
                <a:spcPts val="0"/>
              </a:spcBef>
              <a:buNone/>
            </a:pPr>
            <a:r>
              <a:rPr lang="en-US" sz="1000" dirty="0" smtClean="0"/>
              <a:t>                score += 10 + </a:t>
            </a:r>
            <a:r>
              <a:rPr lang="en-US" sz="1000" dirty="0" err="1" smtClean="0">
                <a:solidFill>
                  <a:srgbClr val="0000FF"/>
                </a:solidFill>
              </a:rPr>
              <a:t>strikeBonus</a:t>
            </a:r>
            <a:r>
              <a:rPr lang="en-US" sz="1000" dirty="0" smtClean="0">
                <a:solidFill>
                  <a:srgbClr val="0000FF"/>
                </a:solidFill>
              </a:rPr>
              <a:t>(</a:t>
            </a:r>
            <a:r>
              <a:rPr lang="en-US" sz="1000" dirty="0" err="1" smtClean="0">
                <a:solidFill>
                  <a:srgbClr val="0000FF"/>
                </a:solidFill>
              </a:rPr>
              <a:t>rollsIndex</a:t>
            </a:r>
            <a:r>
              <a:rPr lang="en-US" sz="1000" dirty="0" smtClean="0">
                <a:solidFill>
                  <a:srgbClr val="0000FF"/>
                </a:solidFill>
              </a:rPr>
              <a:t>)</a:t>
            </a:r>
            <a:r>
              <a:rPr lang="en-US" sz="1000" dirty="0" smtClean="0"/>
              <a:t>;</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a:t>
            </a:r>
            <a:endParaRPr lang="en-US" sz="1000" dirty="0"/>
          </a:p>
          <a:p>
            <a:pPr marL="0" indent="0">
              <a:lnSpc>
                <a:spcPts val="1100"/>
              </a:lnSpc>
              <a:spcBef>
                <a:spcPts val="0"/>
              </a:spcBef>
              <a:buNone/>
            </a:pPr>
            <a:r>
              <a:rPr lang="en-US" sz="1000" dirty="0" smtClean="0"/>
              <a:t>            } else if ( </a:t>
            </a:r>
            <a:r>
              <a:rPr lang="en-US" sz="1000" dirty="0" err="1" smtClean="0"/>
              <a:t>isSpare</a:t>
            </a:r>
            <a:r>
              <a:rPr lang="en-US" sz="1000" dirty="0" smtClean="0"/>
              <a:t>(</a:t>
            </a:r>
            <a:r>
              <a:rPr lang="en-US" sz="1000" dirty="0" err="1" smtClean="0"/>
              <a:t>rollsIndex</a:t>
            </a:r>
            <a:r>
              <a:rPr lang="en-US" sz="1000" dirty="0" smtClean="0"/>
              <a:t>)) {</a:t>
            </a:r>
          </a:p>
          <a:p>
            <a:pPr marL="0" indent="0">
              <a:lnSpc>
                <a:spcPts val="1100"/>
              </a:lnSpc>
              <a:spcBef>
                <a:spcPts val="0"/>
              </a:spcBef>
              <a:buNone/>
            </a:pPr>
            <a:r>
              <a:rPr lang="en-US" sz="1000" dirty="0" smtClean="0"/>
              <a:t>                score += 10 +  </a:t>
            </a:r>
            <a:r>
              <a:rPr lang="en-US" sz="1000" dirty="0" err="1">
                <a:solidFill>
                  <a:srgbClr val="0000FF"/>
                </a:solidFill>
              </a:rPr>
              <a:t>spareBonus</a:t>
            </a:r>
            <a:r>
              <a:rPr lang="en-US" sz="1000" dirty="0" smtClean="0">
                <a:solidFill>
                  <a:srgbClr val="0000FF"/>
                </a:solidFill>
              </a:rPr>
              <a:t>(</a:t>
            </a:r>
            <a:r>
              <a:rPr lang="en-US" sz="1000" dirty="0" err="1" smtClean="0">
                <a:solidFill>
                  <a:srgbClr val="0000FF"/>
                </a:solidFill>
              </a:rPr>
              <a:t>rollsIndex</a:t>
            </a:r>
            <a:r>
              <a:rPr lang="en-US" sz="1000" dirty="0" smtClean="0">
                <a:solidFill>
                  <a:srgbClr val="0000FF"/>
                </a:solidFill>
              </a:rPr>
              <a:t>)</a:t>
            </a:r>
            <a:r>
              <a:rPr lang="en-US" sz="1000" dirty="0" smtClean="0"/>
              <a:t>;</a:t>
            </a:r>
          </a:p>
          <a:p>
            <a:pPr marL="0" indent="0">
              <a:lnSpc>
                <a:spcPts val="1100"/>
              </a:lnSpc>
              <a:spcBef>
                <a:spcPts val="0"/>
              </a:spcBef>
              <a:buNone/>
            </a:pPr>
            <a:r>
              <a:rPr lang="en-US" sz="1000" dirty="0" smtClean="0"/>
              <a:t>                </a:t>
            </a:r>
            <a:r>
              <a:rPr lang="en-US" sz="1000" dirty="0" err="1" smtClean="0"/>
              <a:t>rollsIndex</a:t>
            </a:r>
            <a:r>
              <a:rPr lang="en-US" sz="1000" dirty="0" smtClean="0"/>
              <a:t> += 2;</a:t>
            </a:r>
          </a:p>
          <a:p>
            <a:pPr marL="0" indent="0">
              <a:lnSpc>
                <a:spcPts val="1100"/>
              </a:lnSpc>
              <a:spcBef>
                <a:spcPts val="0"/>
              </a:spcBef>
              <a:buNone/>
            </a:pPr>
            <a:r>
              <a:rPr lang="en-US" sz="1000" dirty="0"/>
              <a:t> </a:t>
            </a:r>
            <a:r>
              <a:rPr lang="en-US" sz="1000" dirty="0" smtClean="0"/>
              <a:t>           } else {</a:t>
            </a:r>
          </a:p>
          <a:p>
            <a:pPr marL="0" indent="0">
              <a:lnSpc>
                <a:spcPts val="1100"/>
              </a:lnSpc>
              <a:spcBef>
                <a:spcPts val="0"/>
              </a:spcBef>
              <a:buNone/>
            </a:pPr>
            <a:r>
              <a:rPr lang="en-US" sz="1000" dirty="0"/>
              <a:t> </a:t>
            </a:r>
            <a:r>
              <a:rPr lang="en-US" sz="1000" dirty="0" smtClean="0"/>
              <a:t>               score += </a:t>
            </a:r>
            <a:r>
              <a:rPr lang="en-US" sz="1000" dirty="0" err="1" smtClean="0">
                <a:solidFill>
                  <a:srgbClr val="0000FF"/>
                </a:solidFill>
              </a:rPr>
              <a:t>sumOfBallsInFrame</a:t>
            </a:r>
            <a:r>
              <a:rPr lang="en-US" sz="1000" dirty="0" smtClean="0">
                <a:solidFill>
                  <a:srgbClr val="0000FF"/>
                </a:solidFill>
              </a:rPr>
              <a:t>(</a:t>
            </a:r>
            <a:r>
              <a:rPr lang="en-US" sz="1000" dirty="0" err="1" smtClean="0">
                <a:solidFill>
                  <a:srgbClr val="0000FF"/>
                </a:solidFill>
              </a:rPr>
              <a:t>rollsIndex</a:t>
            </a:r>
            <a:r>
              <a:rPr lang="en-US" sz="1000" dirty="0" smtClean="0">
                <a:solidFill>
                  <a:srgbClr val="0000FF"/>
                </a:solidFill>
              </a:rPr>
              <a:t>)</a:t>
            </a:r>
            <a:r>
              <a:rPr lang="en-US" sz="1000" dirty="0" smtClean="0"/>
              <a:t>;</a:t>
            </a:r>
          </a:p>
          <a:p>
            <a:pPr marL="0" indent="0">
              <a:lnSpc>
                <a:spcPts val="1100"/>
              </a:lnSpc>
              <a:spcBef>
                <a:spcPts val="0"/>
              </a:spcBef>
              <a:buNone/>
            </a:pPr>
            <a:r>
              <a:rPr lang="en-US" sz="1000" dirty="0"/>
              <a:t> </a:t>
            </a:r>
            <a:r>
              <a:rPr lang="en-US" sz="1000" dirty="0" smtClean="0"/>
              <a:t>               </a:t>
            </a:r>
            <a:r>
              <a:rPr lang="en-US" sz="1000" dirty="0" err="1" smtClean="0"/>
              <a:t>rollsIndex</a:t>
            </a:r>
            <a:r>
              <a:rPr lang="en-US" sz="1000" dirty="0" smtClean="0"/>
              <a:t>+=2;</a:t>
            </a:r>
            <a:endParaRPr lang="en-US" sz="1000" dirty="0"/>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        return score;</a:t>
            </a:r>
          </a:p>
          <a:p>
            <a:pPr marL="0" indent="0">
              <a:lnSpc>
                <a:spcPts val="1100"/>
              </a:lnSpc>
              <a:spcBef>
                <a:spcPts val="0"/>
              </a:spcBef>
              <a:buNone/>
            </a:pPr>
            <a:r>
              <a:rPr lang="en-US" sz="1000" dirty="0" smtClean="0"/>
              <a:t>    }</a:t>
            </a:r>
            <a:endParaRPr lang="en-US" sz="1000" dirty="0"/>
          </a:p>
          <a:p>
            <a:pPr marL="0" indent="0">
              <a:lnSpc>
                <a:spcPts val="1100"/>
              </a:lnSpc>
              <a:spcBef>
                <a:spcPts val="0"/>
              </a:spcBef>
              <a:buNone/>
            </a:pPr>
            <a:r>
              <a:rPr lang="en-US" sz="1000" dirty="0" smtClean="0"/>
              <a:t>    </a:t>
            </a:r>
            <a:r>
              <a:rPr lang="en-US" sz="1000" dirty="0" smtClean="0">
                <a:solidFill>
                  <a:srgbClr val="0000FF"/>
                </a:solidFill>
              </a:rPr>
              <a:t>private Integer </a:t>
            </a:r>
            <a:r>
              <a:rPr lang="en-US" sz="1000" dirty="0" err="1" smtClean="0">
                <a:solidFill>
                  <a:srgbClr val="0000FF"/>
                </a:solidFill>
              </a:rPr>
              <a:t>sumOfBallsInFrame</a:t>
            </a:r>
            <a:r>
              <a:rPr lang="en-US" sz="1000" dirty="0" smtClean="0">
                <a:solidFill>
                  <a:srgbClr val="0000FF"/>
                </a:solidFill>
              </a:rPr>
              <a:t>(Integer </a:t>
            </a:r>
            <a:r>
              <a:rPr lang="en-US" sz="1000" dirty="0" err="1" smtClean="0">
                <a:solidFill>
                  <a:srgbClr val="0000FF"/>
                </a:solidFill>
              </a:rPr>
              <a:t>rollsIndex</a:t>
            </a:r>
            <a:r>
              <a:rPr lang="en-US" sz="1000" dirty="0" smtClean="0">
                <a:solidFill>
                  <a:srgbClr val="0000FF"/>
                </a:solidFill>
              </a:rPr>
              <a:t>) {</a:t>
            </a:r>
          </a:p>
          <a:p>
            <a:pPr marL="0" indent="0">
              <a:lnSpc>
                <a:spcPts val="1100"/>
              </a:lnSpc>
              <a:spcBef>
                <a:spcPts val="0"/>
              </a:spcBef>
              <a:buNone/>
            </a:pPr>
            <a:r>
              <a:rPr lang="en-US" sz="1000" dirty="0" smtClean="0">
                <a:solidFill>
                  <a:srgbClr val="0000FF"/>
                </a:solidFill>
              </a:rPr>
              <a:t>        return rolls[</a:t>
            </a:r>
            <a:r>
              <a:rPr lang="en-US" sz="1000" dirty="0" err="1" smtClean="0">
                <a:solidFill>
                  <a:srgbClr val="0000FF"/>
                </a:solidFill>
              </a:rPr>
              <a:t>rollsIndex</a:t>
            </a:r>
            <a:r>
              <a:rPr lang="en-US" sz="1000" dirty="0" smtClean="0">
                <a:solidFill>
                  <a:srgbClr val="0000FF"/>
                </a:solidFill>
              </a:rPr>
              <a:t>] + rolls[rollsIndex+1];</a:t>
            </a:r>
          </a:p>
          <a:p>
            <a:pPr marL="0" indent="0">
              <a:lnSpc>
                <a:spcPts val="1100"/>
              </a:lnSpc>
              <a:spcBef>
                <a:spcPts val="0"/>
              </a:spcBef>
              <a:buNone/>
            </a:pPr>
            <a:r>
              <a:rPr lang="en-US" sz="1000" dirty="0">
                <a:solidFill>
                  <a:srgbClr val="0000FF"/>
                </a:solidFill>
              </a:rPr>
              <a:t> </a:t>
            </a:r>
            <a:r>
              <a:rPr lang="en-US" sz="1000" dirty="0" smtClean="0">
                <a:solidFill>
                  <a:srgbClr val="0000FF"/>
                </a:solidFill>
              </a:rPr>
              <a:t>   }</a:t>
            </a:r>
          </a:p>
          <a:p>
            <a:pPr marL="0" indent="0">
              <a:lnSpc>
                <a:spcPts val="1100"/>
              </a:lnSpc>
              <a:spcBef>
                <a:spcPts val="0"/>
              </a:spcBef>
              <a:buNone/>
            </a:pPr>
            <a:r>
              <a:rPr lang="en-US" sz="1000" dirty="0" smtClean="0"/>
              <a:t>    </a:t>
            </a:r>
            <a:r>
              <a:rPr lang="en-US" sz="1000" dirty="0" smtClean="0">
                <a:solidFill>
                  <a:srgbClr val="0000FF"/>
                </a:solidFill>
              </a:rPr>
              <a:t>private </a:t>
            </a:r>
            <a:r>
              <a:rPr lang="en-US" sz="1000" dirty="0">
                <a:solidFill>
                  <a:srgbClr val="0000FF"/>
                </a:solidFill>
              </a:rPr>
              <a:t>Integer </a:t>
            </a:r>
            <a:r>
              <a:rPr lang="en-US" sz="1000" dirty="0" err="1">
                <a:solidFill>
                  <a:srgbClr val="0000FF"/>
                </a:solidFill>
              </a:rPr>
              <a:t>spareBounus</a:t>
            </a:r>
            <a:r>
              <a:rPr lang="en-US" sz="1000" dirty="0">
                <a:solidFill>
                  <a:srgbClr val="0000FF"/>
                </a:solidFill>
              </a:rPr>
              <a:t>(Integer </a:t>
            </a:r>
            <a:r>
              <a:rPr lang="en-US" sz="1000" dirty="0" err="1" smtClean="0">
                <a:solidFill>
                  <a:srgbClr val="0000FF"/>
                </a:solidFill>
              </a:rPr>
              <a:t>rollsIndex</a:t>
            </a:r>
            <a:r>
              <a:rPr lang="en-US" sz="1000" dirty="0" smtClean="0">
                <a:solidFill>
                  <a:srgbClr val="0000FF"/>
                </a:solidFill>
              </a:rPr>
              <a:t>) </a:t>
            </a:r>
            <a:r>
              <a:rPr lang="en-US" sz="1000" dirty="0">
                <a:solidFill>
                  <a:srgbClr val="0000FF"/>
                </a:solidFill>
              </a:rPr>
              <a:t>{</a:t>
            </a:r>
          </a:p>
          <a:p>
            <a:pPr marL="0" indent="0">
              <a:lnSpc>
                <a:spcPts val="1100"/>
              </a:lnSpc>
              <a:spcBef>
                <a:spcPts val="0"/>
              </a:spcBef>
              <a:buNone/>
            </a:pPr>
            <a:r>
              <a:rPr lang="en-US" sz="1000" dirty="0">
                <a:solidFill>
                  <a:srgbClr val="0000FF"/>
                </a:solidFill>
              </a:rPr>
              <a:t>        return </a:t>
            </a:r>
            <a:r>
              <a:rPr lang="en-US" sz="1000" dirty="0" smtClean="0">
                <a:solidFill>
                  <a:srgbClr val="0000FF"/>
                </a:solidFill>
              </a:rPr>
              <a:t>rolls[rollsIndex+2]</a:t>
            </a:r>
            <a:r>
              <a:rPr lang="en-US" sz="1000" dirty="0">
                <a:solidFill>
                  <a:srgbClr val="0000FF"/>
                </a:solidFill>
              </a:rPr>
              <a:t>;</a:t>
            </a:r>
          </a:p>
          <a:p>
            <a:pPr marL="0" indent="0">
              <a:lnSpc>
                <a:spcPts val="1100"/>
              </a:lnSpc>
              <a:spcBef>
                <a:spcPts val="0"/>
              </a:spcBef>
              <a:buNone/>
            </a:pPr>
            <a:r>
              <a:rPr lang="en-US" sz="1000" dirty="0">
                <a:solidFill>
                  <a:srgbClr val="0000FF"/>
                </a:solidFill>
              </a:rPr>
              <a:t>    </a:t>
            </a:r>
            <a:r>
              <a:rPr lang="en-US" sz="1000" dirty="0" smtClean="0">
                <a:solidFill>
                  <a:srgbClr val="0000FF"/>
                </a:solidFill>
              </a:rPr>
              <a:t>}</a:t>
            </a:r>
            <a:endParaRPr lang="en-US" sz="1000" dirty="0" smtClean="0"/>
          </a:p>
          <a:p>
            <a:pPr marL="0" indent="0">
              <a:lnSpc>
                <a:spcPts val="1100"/>
              </a:lnSpc>
              <a:spcBef>
                <a:spcPts val="0"/>
              </a:spcBef>
              <a:buNone/>
            </a:pPr>
            <a:r>
              <a:rPr lang="en-US" sz="1000" dirty="0" smtClean="0">
                <a:solidFill>
                  <a:srgbClr val="0000FF"/>
                </a:solidFill>
              </a:rPr>
              <a:t>    private Integer </a:t>
            </a:r>
            <a:r>
              <a:rPr lang="en-US" sz="1000" dirty="0" err="1" smtClean="0">
                <a:solidFill>
                  <a:srgbClr val="0000FF"/>
                </a:solidFill>
              </a:rPr>
              <a:t>strikeBounus</a:t>
            </a:r>
            <a:r>
              <a:rPr lang="en-US" sz="1000" dirty="0" smtClean="0">
                <a:solidFill>
                  <a:srgbClr val="0000FF"/>
                </a:solidFill>
              </a:rPr>
              <a:t>(Integer </a:t>
            </a:r>
            <a:r>
              <a:rPr lang="en-US" sz="1000" dirty="0" err="1" smtClean="0">
                <a:solidFill>
                  <a:srgbClr val="0000FF"/>
                </a:solidFill>
              </a:rPr>
              <a:t>rollsIndex</a:t>
            </a:r>
            <a:r>
              <a:rPr lang="en-US" sz="1000" dirty="0" smtClean="0">
                <a:solidFill>
                  <a:srgbClr val="0000FF"/>
                </a:solidFill>
              </a:rPr>
              <a:t>) {</a:t>
            </a:r>
          </a:p>
          <a:p>
            <a:pPr marL="0" indent="0">
              <a:lnSpc>
                <a:spcPts val="1100"/>
              </a:lnSpc>
              <a:spcBef>
                <a:spcPts val="0"/>
              </a:spcBef>
              <a:buNone/>
            </a:pPr>
            <a:r>
              <a:rPr lang="en-US" sz="1000" dirty="0" smtClean="0">
                <a:solidFill>
                  <a:srgbClr val="0000FF"/>
                </a:solidFill>
              </a:rPr>
              <a:t>        return rolls[rollsIndex+1] + rolls[rollsIndex+2];</a:t>
            </a:r>
            <a:endParaRPr lang="en-US" sz="1000" dirty="0">
              <a:solidFill>
                <a:srgbClr val="0000FF"/>
              </a:solidFill>
            </a:endParaRPr>
          </a:p>
          <a:p>
            <a:pPr marL="0" indent="0">
              <a:lnSpc>
                <a:spcPts val="1100"/>
              </a:lnSpc>
              <a:spcBef>
                <a:spcPts val="0"/>
              </a:spcBef>
              <a:buNone/>
            </a:pPr>
            <a:r>
              <a:rPr lang="en-US" sz="1000" dirty="0" smtClean="0">
                <a:solidFill>
                  <a:srgbClr val="0000FF"/>
                </a:solidFill>
              </a:rPr>
              <a:t>    }</a:t>
            </a:r>
          </a:p>
          <a:p>
            <a:pPr marL="0" indent="0">
              <a:lnSpc>
                <a:spcPts val="1100"/>
              </a:lnSpc>
              <a:spcBef>
                <a:spcPts val="0"/>
              </a:spcBef>
              <a:buNone/>
            </a:pPr>
            <a:r>
              <a:rPr lang="en-US" sz="1000" dirty="0" smtClean="0"/>
              <a:t>    private </a:t>
            </a:r>
            <a:r>
              <a:rPr lang="en-US" sz="1000" dirty="0"/>
              <a:t>Boolean </a:t>
            </a:r>
            <a:r>
              <a:rPr lang="en-US" sz="1000" dirty="0" err="1"/>
              <a:t>isSpare</a:t>
            </a:r>
            <a:r>
              <a:rPr lang="en-US" sz="1000" dirty="0"/>
              <a:t>(Integer </a:t>
            </a:r>
            <a:r>
              <a:rPr lang="en-US" sz="1000" dirty="0" err="1" smtClean="0"/>
              <a:t>rollsIndex</a:t>
            </a:r>
            <a:r>
              <a:rPr lang="en-US" sz="1000" dirty="0" smtClean="0"/>
              <a:t>) </a:t>
            </a:r>
            <a:r>
              <a:rPr lang="en-US" sz="1000" dirty="0"/>
              <a:t>{</a:t>
            </a:r>
          </a:p>
          <a:p>
            <a:pPr marL="0" indent="0">
              <a:lnSpc>
                <a:spcPts val="1100"/>
              </a:lnSpc>
              <a:spcBef>
                <a:spcPts val="0"/>
              </a:spcBef>
              <a:buNone/>
            </a:pPr>
            <a:r>
              <a:rPr lang="en-US" sz="1000" dirty="0" smtClean="0"/>
              <a:t>        return </a:t>
            </a:r>
            <a:r>
              <a:rPr lang="en-US" sz="1000" dirty="0"/>
              <a:t>rolls</a:t>
            </a:r>
            <a:r>
              <a:rPr lang="en-US" sz="1000" dirty="0" smtClean="0"/>
              <a:t>[</a:t>
            </a:r>
            <a:r>
              <a:rPr lang="en-US" sz="1000" dirty="0" err="1" smtClean="0"/>
              <a:t>rollsIndex</a:t>
            </a:r>
            <a:r>
              <a:rPr lang="en-US" sz="1000" dirty="0" smtClean="0"/>
              <a:t>] </a:t>
            </a:r>
            <a:r>
              <a:rPr lang="en-US" sz="1000" dirty="0"/>
              <a:t>+ rolls</a:t>
            </a:r>
            <a:r>
              <a:rPr lang="en-US" sz="1000" dirty="0" smtClean="0"/>
              <a:t>[</a:t>
            </a:r>
            <a:r>
              <a:rPr lang="en-US" sz="1000" dirty="0" err="1" smtClean="0"/>
              <a:t>rollsIndex</a:t>
            </a:r>
            <a:r>
              <a:rPr lang="en-US" sz="1000" dirty="0" smtClean="0"/>
              <a:t>] </a:t>
            </a:r>
            <a:r>
              <a:rPr lang="en-US" sz="1000" dirty="0"/>
              <a:t>== 10;</a:t>
            </a:r>
          </a:p>
          <a:p>
            <a:pPr marL="0" indent="0">
              <a:lnSpc>
                <a:spcPts val="1100"/>
              </a:lnSpc>
              <a:spcBef>
                <a:spcPts val="0"/>
              </a:spcBef>
              <a:buNone/>
            </a:pPr>
            <a:r>
              <a:rPr lang="en-US" sz="1000" dirty="0" smtClean="0"/>
              <a:t>    }</a:t>
            </a:r>
          </a:p>
          <a:p>
            <a:pPr marL="0" indent="0">
              <a:lnSpc>
                <a:spcPts val="1100"/>
              </a:lnSpc>
              <a:spcBef>
                <a:spcPts val="0"/>
              </a:spcBef>
              <a:buNone/>
            </a:pPr>
            <a:r>
              <a:rPr lang="en-US" sz="1000" dirty="0" smtClean="0"/>
              <a:t>}</a:t>
            </a:r>
            <a:endParaRPr lang="en-US" sz="1000" dirty="0"/>
          </a:p>
        </p:txBody>
      </p:sp>
      <p:sp>
        <p:nvSpPr>
          <p:cNvPr id="12" name="TextBox 11"/>
          <p:cNvSpPr txBox="1"/>
          <p:nvPr/>
        </p:nvSpPr>
        <p:spPr>
          <a:xfrm>
            <a:off x="6685489" y="29390"/>
            <a:ext cx="2305351" cy="461665"/>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a:p>
            <a:pPr marL="171450" indent="-171450">
              <a:buFont typeface="Arial"/>
              <a:buChar char="•"/>
            </a:pPr>
            <a:r>
              <a:rPr lang="en-US" sz="1200" dirty="0" smtClean="0"/>
              <a:t>Ugly comment in conditional</a:t>
            </a:r>
          </a:p>
        </p:txBody>
      </p:sp>
      <p:sp>
        <p:nvSpPr>
          <p:cNvPr id="9"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10" name="Picture 9"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931420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1000" dirty="0" smtClean="0">
                <a:cs typeface="Optima"/>
              </a:rPr>
              <a:t>@</a:t>
            </a:r>
            <a:r>
              <a:rPr lang="en-US" sz="1000" dirty="0" err="1" smtClean="0">
                <a:cs typeface="Optima"/>
              </a:rPr>
              <a:t>isTest</a:t>
            </a:r>
            <a:endParaRPr lang="en-US" sz="1000" dirty="0" smtClean="0">
              <a:cs typeface="Optima"/>
            </a:endParaRPr>
          </a:p>
          <a:p>
            <a:pPr marL="0" indent="0">
              <a:lnSpc>
                <a:spcPts val="1100"/>
              </a:lnSpc>
              <a:spcBef>
                <a:spcPts val="0"/>
              </a:spcBef>
              <a:buNone/>
            </a:pPr>
            <a:r>
              <a:rPr lang="en-US" sz="1000" dirty="0" smtClean="0">
                <a:cs typeface="Optima"/>
              </a:rPr>
              <a:t>private class </a:t>
            </a:r>
            <a:r>
              <a:rPr lang="en-US" sz="1000" dirty="0" err="1" smtClean="0">
                <a:cs typeface="Optima"/>
              </a:rPr>
              <a:t>BowlingGameTest</a:t>
            </a:r>
            <a:r>
              <a:rPr lang="en-US" sz="1000" dirty="0" smtClean="0">
                <a:cs typeface="Optima"/>
              </a:rPr>
              <a:t> {</a:t>
            </a:r>
          </a:p>
          <a:p>
            <a:pPr marL="0" indent="0">
              <a:lnSpc>
                <a:spcPts val="1100"/>
              </a:lnSpc>
              <a:spcBef>
                <a:spcPts val="0"/>
              </a:spcBef>
              <a:buNone/>
            </a:pPr>
            <a:r>
              <a:rPr lang="en-US" sz="1000" dirty="0" smtClean="0">
                <a:cs typeface="Optima"/>
              </a:rPr>
              <a:t>    private static Game g = new Game();</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static </a:t>
            </a:r>
            <a:r>
              <a:rPr lang="en-US" sz="1000" dirty="0" err="1" smtClean="0">
                <a:cs typeface="Optima"/>
              </a:rPr>
              <a:t>testMethod</a:t>
            </a:r>
            <a:r>
              <a:rPr lang="en-US" sz="1000" dirty="0" smtClean="0">
                <a:cs typeface="Optima"/>
              </a:rPr>
              <a:t> void </a:t>
            </a:r>
            <a:r>
              <a:rPr lang="en-US" sz="1000" dirty="0" err="1" smtClean="0">
                <a:cs typeface="Optima"/>
              </a:rPr>
              <a:t>testAllOnes</a:t>
            </a:r>
            <a:r>
              <a:rPr lang="en-US" sz="1000" dirty="0" smtClean="0">
                <a:cs typeface="Optima"/>
              </a:rPr>
              <a:t>() {</a:t>
            </a:r>
          </a:p>
          <a:p>
            <a:pPr marL="0" indent="0">
              <a:lnSpc>
                <a:spcPts val="1100"/>
              </a:lnSpc>
              <a:spcBef>
                <a:spcPts val="0"/>
              </a:spcBef>
              <a:buNone/>
            </a:pPr>
            <a:r>
              <a:rPr lang="nl-NL" sz="1000" dirty="0" smtClean="0">
                <a:cs typeface="Optima"/>
              </a:rPr>
              <a:t>        </a:t>
            </a:r>
            <a:r>
              <a:rPr lang="nl-NL" sz="1000" dirty="0" err="1">
                <a:solidFill>
                  <a:srgbClr val="000000"/>
                </a:solidFill>
                <a:cs typeface="Optima"/>
              </a:rPr>
              <a:t>rollMany</a:t>
            </a:r>
            <a:r>
              <a:rPr lang="nl-NL" sz="1000" dirty="0">
                <a:solidFill>
                  <a:srgbClr val="000000"/>
                </a:solidFill>
                <a:cs typeface="Optima"/>
              </a:rPr>
              <a:t>(20, </a:t>
            </a:r>
            <a:r>
              <a:rPr lang="nl-NL" sz="1000" dirty="0" smtClean="0">
                <a:solidFill>
                  <a:srgbClr val="000000"/>
                </a:solidFill>
                <a:cs typeface="Optima"/>
              </a:rPr>
              <a:t>1)</a:t>
            </a:r>
            <a:r>
              <a:rPr lang="nl-NL" sz="1000" dirty="0">
                <a:solidFill>
                  <a:srgbClr val="000000"/>
                </a:solidFill>
                <a:cs typeface="Optima"/>
              </a:rPr>
              <a:t>;</a:t>
            </a:r>
          </a:p>
          <a:p>
            <a:pPr marL="0" indent="0">
              <a:lnSpc>
                <a:spcPts val="1100"/>
              </a:lnSpc>
              <a:spcBef>
                <a:spcPts val="0"/>
              </a:spcBef>
              <a:buNone/>
            </a:pPr>
            <a:r>
              <a:rPr lang="en-US" sz="1000" dirty="0" smtClean="0">
                <a:cs typeface="Optima"/>
              </a:rPr>
              <a:t>        </a:t>
            </a:r>
            <a:r>
              <a:rPr lang="en-US" sz="1000" dirty="0" err="1" smtClean="0">
                <a:cs typeface="Optima"/>
              </a:rPr>
              <a:t>System.assertEquals</a:t>
            </a:r>
            <a:r>
              <a:rPr lang="en-US" sz="1000" dirty="0" smtClean="0">
                <a:cs typeface="Optima"/>
              </a:rPr>
              <a:t>(20,g.score(),  'An all ones game score not 20');</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a:cs typeface="Optima"/>
              </a:rPr>
              <a:t>    static </a:t>
            </a:r>
            <a:r>
              <a:rPr lang="en-US" sz="1000" dirty="0" err="1">
                <a:cs typeface="Optima"/>
              </a:rPr>
              <a:t>testMethod</a:t>
            </a:r>
            <a:r>
              <a:rPr lang="en-US" sz="1000" dirty="0">
                <a:cs typeface="Optima"/>
              </a:rPr>
              <a:t> void </a:t>
            </a:r>
            <a:r>
              <a:rPr lang="en-US" sz="1000" dirty="0" err="1">
                <a:cs typeface="Optima"/>
              </a:rPr>
              <a:t>testOneSpare</a:t>
            </a:r>
            <a:r>
              <a:rPr lang="en-US" sz="1000" dirty="0">
                <a:cs typeface="Optima"/>
              </a:rPr>
              <a:t>() {</a:t>
            </a:r>
          </a:p>
          <a:p>
            <a:pPr marL="0" indent="0">
              <a:lnSpc>
                <a:spcPts val="1100"/>
              </a:lnSpc>
              <a:spcBef>
                <a:spcPts val="0"/>
              </a:spcBef>
              <a:buNone/>
            </a:pPr>
            <a:r>
              <a:rPr lang="en-US" sz="1000" dirty="0">
                <a:solidFill>
                  <a:srgbClr val="000000"/>
                </a:solidFill>
                <a:cs typeface="Optima"/>
              </a:rPr>
              <a:t>        </a:t>
            </a:r>
            <a:r>
              <a:rPr lang="en-US" sz="1000" dirty="0" err="1" smtClean="0">
                <a:solidFill>
                  <a:srgbClr val="000000"/>
                </a:solidFill>
                <a:cs typeface="Optima"/>
              </a:rPr>
              <a:t>rollSpare</a:t>
            </a:r>
            <a:r>
              <a:rPr lang="en-US" sz="1000" dirty="0" smtClean="0">
                <a:solidFill>
                  <a:srgbClr val="000000"/>
                </a:solidFill>
                <a:cs typeface="Optima"/>
              </a:rPr>
              <a:t>();</a:t>
            </a:r>
            <a:endParaRPr lang="en-US" sz="1000" dirty="0">
              <a:solidFill>
                <a:srgbClr val="000000"/>
              </a:solidFill>
              <a:cs typeface="Optima"/>
            </a:endParaRP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(3);</a:t>
            </a:r>
          </a:p>
          <a:p>
            <a:pPr marL="0" indent="0">
              <a:lnSpc>
                <a:spcPts val="1100"/>
              </a:lnSpc>
              <a:spcBef>
                <a:spcPts val="0"/>
              </a:spcBef>
              <a:buNone/>
            </a:pPr>
            <a:r>
              <a:rPr lang="en-US" sz="1000" dirty="0">
                <a:cs typeface="Optima"/>
              </a:rPr>
              <a:t>        </a:t>
            </a:r>
            <a:r>
              <a:rPr lang="en-US" sz="1000" dirty="0" err="1">
                <a:cs typeface="Optima"/>
              </a:rPr>
              <a:t>rollMany</a:t>
            </a:r>
            <a:r>
              <a:rPr lang="en-US" sz="1000" dirty="0">
                <a:cs typeface="Optima"/>
              </a:rPr>
              <a:t>(17,0);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(16,g.score(), ‘Spare not scored correctly’);</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public </a:t>
            </a:r>
            <a:r>
              <a:rPr lang="en-US" sz="1000" dirty="0" err="1" smtClean="0">
                <a:cs typeface="Optima"/>
              </a:rPr>
              <a:t>testMethod</a:t>
            </a:r>
            <a:r>
              <a:rPr lang="en-US" sz="1000" dirty="0">
                <a:cs typeface="Optima"/>
              </a:rPr>
              <a:t> </a:t>
            </a:r>
            <a:r>
              <a:rPr lang="en-US" sz="1000" dirty="0" smtClean="0">
                <a:cs typeface="Optima"/>
              </a:rPr>
              <a:t>void </a:t>
            </a:r>
            <a:r>
              <a:rPr lang="en-US" sz="1000" dirty="0" err="1" smtClean="0">
                <a:cs typeface="Optima"/>
              </a:rPr>
              <a:t>testOneStrike</a:t>
            </a:r>
            <a:r>
              <a:rPr lang="en-US" sz="1000" dirty="0" smtClean="0">
                <a:cs typeface="Optima"/>
              </a:rPr>
              <a:t>() {</a:t>
            </a:r>
          </a:p>
          <a:p>
            <a:pPr marL="0" indent="0">
              <a:lnSpc>
                <a:spcPts val="1100"/>
              </a:lnSpc>
              <a:spcBef>
                <a:spcPts val="0"/>
              </a:spcBef>
              <a:buNone/>
            </a:pPr>
            <a:r>
              <a:rPr lang="en-US" sz="1000" dirty="0" smtClean="0">
                <a:cs typeface="Optima"/>
              </a:rPr>
              <a:t>        </a:t>
            </a:r>
            <a:r>
              <a:rPr lang="en-US" sz="1000" dirty="0" err="1" smtClean="0">
                <a:cs typeface="Optima"/>
              </a:rPr>
              <a:t>g.roll</a:t>
            </a:r>
            <a:r>
              <a:rPr lang="en-US" sz="1000" dirty="0" smtClean="0">
                <a:cs typeface="Optima"/>
              </a:rPr>
              <a:t>(10); </a:t>
            </a:r>
            <a:r>
              <a:rPr lang="en-US" sz="1000" dirty="0" smtClean="0">
                <a:solidFill>
                  <a:srgbClr val="FF0000"/>
                </a:solidFill>
                <a:cs typeface="Optima"/>
              </a:rPr>
              <a:t>//strike</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(3);</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g.roll</a:t>
            </a:r>
            <a:r>
              <a:rPr lang="en-US" sz="1000" dirty="0" smtClean="0">
                <a:cs typeface="Optima"/>
              </a:rPr>
              <a:t>(4);</a:t>
            </a:r>
          </a:p>
          <a:p>
            <a:pPr marL="0" indent="0">
              <a:lnSpc>
                <a:spcPts val="1100"/>
              </a:lnSpc>
              <a:spcBef>
                <a:spcPts val="0"/>
              </a:spcBef>
              <a:buNone/>
            </a:pPr>
            <a:r>
              <a:rPr lang="en-US" sz="1000" dirty="0">
                <a:cs typeface="Optima"/>
              </a:rPr>
              <a:t> </a:t>
            </a:r>
            <a:r>
              <a:rPr lang="en-US" sz="1000" dirty="0" smtClean="0">
                <a:cs typeface="Optima"/>
              </a:rPr>
              <a:t>       </a:t>
            </a:r>
            <a:r>
              <a:rPr lang="en-US" sz="1000" dirty="0" err="1" smtClean="0">
                <a:cs typeface="Optima"/>
              </a:rPr>
              <a:t>rollMany</a:t>
            </a:r>
            <a:r>
              <a:rPr lang="en-US" sz="1000" dirty="0" smtClean="0">
                <a:cs typeface="Optima"/>
              </a:rPr>
              <a:t>(16, 0);</a:t>
            </a:r>
          </a:p>
          <a:p>
            <a:pPr marL="0" indent="0">
              <a:lnSpc>
                <a:spcPts val="1100"/>
              </a:lnSpc>
              <a:spcBef>
                <a:spcPts val="0"/>
              </a:spcBef>
              <a:buNone/>
            </a:pPr>
            <a:r>
              <a:rPr lang="en-US" sz="1000" dirty="0">
                <a:cs typeface="Optima"/>
              </a:rPr>
              <a:t>        </a:t>
            </a:r>
            <a:r>
              <a:rPr lang="en-US" sz="1000" dirty="0" err="1">
                <a:cs typeface="Optima"/>
              </a:rPr>
              <a:t>System.assertEquals</a:t>
            </a:r>
            <a:r>
              <a:rPr lang="en-US" sz="1000" dirty="0">
                <a:cs typeface="Optima"/>
              </a:rPr>
              <a:t>(24, </a:t>
            </a:r>
            <a:r>
              <a:rPr lang="en-US" sz="1000" dirty="0" err="1">
                <a:cs typeface="Optima"/>
              </a:rPr>
              <a:t>g.score</a:t>
            </a:r>
            <a:r>
              <a:rPr lang="en-US" sz="1000" dirty="0">
                <a:cs typeface="Optima"/>
              </a:rPr>
              <a:t>(), </a:t>
            </a:r>
            <a:r>
              <a:rPr lang="en-US" sz="1000" dirty="0" smtClean="0">
                <a:cs typeface="Optima"/>
              </a:rPr>
              <a:t>‘One strike not scored correctly)</a:t>
            </a:r>
            <a:r>
              <a:rPr lang="en-US" sz="1000" dirty="0">
                <a:cs typeface="Optima"/>
              </a:rPr>
              <a:t>;</a:t>
            </a:r>
          </a:p>
          <a:p>
            <a:pPr marL="0" indent="0">
              <a:lnSpc>
                <a:spcPts val="1100"/>
              </a:lnSpc>
              <a:spcBef>
                <a:spcPts val="0"/>
              </a:spcBef>
              <a:buNone/>
            </a:pPr>
            <a:r>
              <a:rPr lang="en-US" sz="1000" dirty="0" smtClean="0">
                <a:cs typeface="Optima"/>
              </a:rPr>
              <a:t>    }</a:t>
            </a:r>
          </a:p>
          <a:p>
            <a:pPr marL="0" indent="0">
              <a:lnSpc>
                <a:spcPts val="1100"/>
              </a:lnSpc>
              <a:spcBef>
                <a:spcPts val="0"/>
              </a:spcBef>
              <a:buNone/>
            </a:pPr>
            <a:endParaRPr lang="en-US" sz="1000" dirty="0">
              <a:cs typeface="Optima"/>
            </a:endParaRPr>
          </a:p>
          <a:p>
            <a:pPr marL="0" indent="0">
              <a:lnSpc>
                <a:spcPts val="1100"/>
              </a:lnSpc>
              <a:spcBef>
                <a:spcPts val="0"/>
              </a:spcBef>
              <a:buNone/>
            </a:pPr>
            <a:r>
              <a:rPr lang="en-US" sz="1000" dirty="0" smtClean="0">
                <a:cs typeface="Optima"/>
              </a:rPr>
              <a:t>    </a:t>
            </a:r>
            <a:r>
              <a:rPr lang="en-US" sz="1000" dirty="0">
                <a:cs typeface="Optima"/>
              </a:rPr>
              <a:t>private static void </a:t>
            </a:r>
            <a:r>
              <a:rPr lang="en-US" sz="1000" dirty="0" err="1">
                <a:cs typeface="Optima"/>
              </a:rPr>
              <a:t>rollSpare</a:t>
            </a:r>
            <a:r>
              <a:rPr lang="en-US" sz="1000" dirty="0">
                <a:cs typeface="Optima"/>
              </a:rPr>
              <a:t>() {</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err="1">
                <a:cs typeface="Optima"/>
              </a:rPr>
              <a:t>g.roll</a:t>
            </a:r>
            <a:r>
              <a:rPr lang="en-US" sz="1000" dirty="0">
                <a:cs typeface="Optima"/>
              </a:rPr>
              <a:t>(5);</a:t>
            </a:r>
          </a:p>
          <a:p>
            <a:pPr marL="0" indent="0">
              <a:lnSpc>
                <a:spcPts val="1100"/>
              </a:lnSpc>
              <a:spcBef>
                <a:spcPts val="0"/>
              </a:spcBef>
              <a:buNone/>
            </a:pPr>
            <a:r>
              <a:rPr lang="en-US" sz="1000" dirty="0">
                <a:cs typeface="Optima"/>
              </a:rPr>
              <a:t>    </a:t>
            </a:r>
            <a:r>
              <a:rPr lang="en-US" sz="1000" dirty="0" smtClean="0">
                <a:cs typeface="Optima"/>
              </a:rPr>
              <a:t>}</a:t>
            </a:r>
          </a:p>
          <a:p>
            <a:pPr marL="0" indent="0">
              <a:lnSpc>
                <a:spcPts val="1100"/>
              </a:lnSpc>
              <a:spcBef>
                <a:spcPts val="0"/>
              </a:spcBef>
              <a:buNone/>
            </a:pPr>
            <a:r>
              <a:rPr lang="en-US" sz="1000" dirty="0" smtClean="0">
                <a:cs typeface="Optima"/>
              </a:rPr>
              <a:t>}</a:t>
            </a:r>
          </a:p>
          <a:p>
            <a:pPr marL="0" indent="0">
              <a:lnSpc>
                <a:spcPts val="1100"/>
              </a:lnSpc>
              <a:spcBef>
                <a:spcPts val="0"/>
              </a:spcBef>
              <a:buNone/>
            </a:pPr>
            <a:endParaRPr lang="en-US" sz="1000" dirty="0">
              <a:cs typeface="Optima"/>
            </a:endParaRPr>
          </a:p>
          <a:p>
            <a:pPr marL="0" indent="0">
              <a:lnSpc>
                <a:spcPts val="1100"/>
              </a:lnSpc>
              <a:spcBef>
                <a:spcPts val="0"/>
              </a:spcBef>
              <a:buNone/>
            </a:pPr>
            <a:endParaRPr lang="en-US" sz="1000" dirty="0">
              <a:cs typeface="Optima"/>
            </a:endParaRPr>
          </a:p>
        </p:txBody>
      </p:sp>
      <p:sp>
        <p:nvSpPr>
          <p:cNvPr id="20" name="Content Placeholder 2"/>
          <p:cNvSpPr txBox="1">
            <a:spLocks/>
          </p:cNvSpPr>
          <p:nvPr/>
        </p:nvSpPr>
        <p:spPr>
          <a:xfrm>
            <a:off x="4952999" y="13546"/>
            <a:ext cx="4267201" cy="45394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900" dirty="0" smtClean="0"/>
              <a:t>public with sharing class Game {</a:t>
            </a:r>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public Integer score() {</a:t>
            </a:r>
          </a:p>
          <a:p>
            <a:pPr marL="0" indent="0">
              <a:lnSpc>
                <a:spcPts val="1100"/>
              </a:lnSpc>
              <a:spcBef>
                <a:spcPts val="0"/>
              </a:spcBef>
              <a:buNone/>
            </a:pPr>
            <a:r>
              <a:rPr lang="en-US" sz="900" dirty="0" smtClean="0"/>
              <a:t>        </a:t>
            </a:r>
            <a:r>
              <a:rPr lang="en-US" sz="900" dirty="0"/>
              <a:t>Integer score = 0</a:t>
            </a:r>
            <a:r>
              <a:rPr lang="en-US" sz="900" dirty="0" smtClean="0"/>
              <a:t>;</a:t>
            </a:r>
          </a:p>
          <a:p>
            <a:pPr marL="0" indent="0">
              <a:lnSpc>
                <a:spcPts val="1100"/>
              </a:lnSpc>
              <a:spcBef>
                <a:spcPts val="0"/>
              </a:spcBef>
              <a:buNone/>
            </a:pPr>
            <a:r>
              <a:rPr lang="en-US" sz="900" dirty="0"/>
              <a:t> </a:t>
            </a:r>
            <a:r>
              <a:rPr lang="en-US" sz="900" dirty="0" smtClean="0"/>
              <a:t>      </a:t>
            </a:r>
            <a:r>
              <a:rPr lang="en-US" sz="900" dirty="0"/>
              <a:t> Integer </a:t>
            </a:r>
            <a:r>
              <a:rPr lang="en-US" sz="900" dirty="0" err="1" smtClean="0"/>
              <a:t>rollsIndex</a:t>
            </a:r>
            <a:r>
              <a:rPr lang="en-US" sz="900" dirty="0" smtClean="0"/>
              <a:t> </a:t>
            </a:r>
            <a:r>
              <a:rPr lang="en-US" sz="900" dirty="0"/>
              <a:t>= 0</a:t>
            </a:r>
            <a:r>
              <a:rPr lang="en-US" sz="900" dirty="0" smtClean="0"/>
              <a:t>;</a:t>
            </a:r>
          </a:p>
          <a:p>
            <a:pPr marL="0" indent="0">
              <a:lnSpc>
                <a:spcPts val="1100"/>
              </a:lnSpc>
              <a:spcBef>
                <a:spcPts val="0"/>
              </a:spcBef>
              <a:buNone/>
            </a:pPr>
            <a:r>
              <a:rPr lang="en-US" sz="900" dirty="0"/>
              <a:t> </a:t>
            </a:r>
            <a:r>
              <a:rPr lang="en-US" sz="900" dirty="0" smtClean="0"/>
              <a:t>       for (Integer frame=0, frame&lt;10; frame++) {</a:t>
            </a:r>
          </a:p>
          <a:p>
            <a:pPr marL="0" indent="0">
              <a:lnSpc>
                <a:spcPts val="1100"/>
              </a:lnSpc>
              <a:spcBef>
                <a:spcPts val="0"/>
              </a:spcBef>
              <a:buNone/>
            </a:pPr>
            <a:r>
              <a:rPr lang="en-US" sz="900" dirty="0" smtClean="0"/>
              <a:t>            if (</a:t>
            </a:r>
            <a:r>
              <a:rPr lang="en-US" sz="900" dirty="0" err="1" smtClean="0">
                <a:solidFill>
                  <a:srgbClr val="0000FF"/>
                </a:solidFill>
              </a:rPr>
              <a:t>isStrike</a:t>
            </a:r>
            <a:r>
              <a:rPr lang="en-US" sz="900" dirty="0" smtClean="0">
                <a:solidFill>
                  <a:srgbClr val="0000FF"/>
                </a:solidFill>
              </a:rPr>
              <a:t>(</a:t>
            </a:r>
            <a:r>
              <a:rPr lang="en-US" sz="900" dirty="0" err="1" smtClean="0">
                <a:solidFill>
                  <a:srgbClr val="0000FF"/>
                </a:solidFill>
              </a:rPr>
              <a:t>rollsIndex</a:t>
            </a:r>
            <a:r>
              <a:rPr lang="en-US" sz="900" dirty="0" smtClean="0">
                <a:solidFill>
                  <a:srgbClr val="0000FF"/>
                </a:solidFill>
              </a:rPr>
              <a:t>)</a:t>
            </a:r>
            <a:r>
              <a:rPr lang="en-US" sz="900" dirty="0" smtClean="0"/>
              <a:t>) {</a:t>
            </a:r>
          </a:p>
          <a:p>
            <a:pPr marL="0" indent="0">
              <a:lnSpc>
                <a:spcPts val="1100"/>
              </a:lnSpc>
              <a:spcBef>
                <a:spcPts val="0"/>
              </a:spcBef>
              <a:buNone/>
            </a:pPr>
            <a:r>
              <a:rPr lang="en-US" sz="900" dirty="0"/>
              <a:t> </a:t>
            </a:r>
            <a:r>
              <a:rPr lang="en-US" sz="900" dirty="0" smtClean="0"/>
              <a:t>               score += 10 + </a:t>
            </a:r>
            <a:r>
              <a:rPr lang="en-US" sz="900" dirty="0" err="1" smtClean="0"/>
              <a:t>strikeBonus</a:t>
            </a:r>
            <a:r>
              <a:rPr lang="en-US" sz="900" dirty="0" smtClean="0"/>
              <a:t>(</a:t>
            </a:r>
            <a:r>
              <a:rPr lang="en-US" sz="900" dirty="0" err="1" smtClean="0"/>
              <a:t>rollsIndex</a:t>
            </a:r>
            <a:r>
              <a:rPr lang="en-US" sz="900" dirty="0" smtClean="0"/>
              <a:t>);</a:t>
            </a:r>
          </a:p>
          <a:p>
            <a:pPr marL="0" indent="0">
              <a:lnSpc>
                <a:spcPts val="1100"/>
              </a:lnSpc>
              <a:spcBef>
                <a:spcPts val="0"/>
              </a:spcBef>
              <a:buNone/>
            </a:pPr>
            <a:r>
              <a:rPr lang="en-US" sz="900" dirty="0"/>
              <a:t> </a:t>
            </a:r>
            <a:r>
              <a:rPr lang="en-US" sz="900" dirty="0" smtClean="0"/>
              <a:t>               </a:t>
            </a:r>
            <a:r>
              <a:rPr lang="en-US" sz="900" dirty="0" err="1" smtClean="0"/>
              <a:t>rollsIndex</a:t>
            </a:r>
            <a:r>
              <a:rPr lang="en-US" sz="900" dirty="0" smtClean="0"/>
              <a:t>++;</a:t>
            </a:r>
            <a:endParaRPr lang="en-US" sz="900" dirty="0"/>
          </a:p>
          <a:p>
            <a:pPr marL="0" indent="0">
              <a:lnSpc>
                <a:spcPts val="1100"/>
              </a:lnSpc>
              <a:spcBef>
                <a:spcPts val="0"/>
              </a:spcBef>
              <a:buNone/>
            </a:pPr>
            <a:r>
              <a:rPr lang="en-US" sz="900" dirty="0" smtClean="0"/>
              <a:t>            } else if ( </a:t>
            </a:r>
            <a:r>
              <a:rPr lang="en-US" sz="900" dirty="0" err="1" smtClean="0"/>
              <a:t>isSpare</a:t>
            </a:r>
            <a:r>
              <a:rPr lang="en-US" sz="900" dirty="0" smtClean="0"/>
              <a:t>(</a:t>
            </a:r>
            <a:r>
              <a:rPr lang="en-US" sz="900" dirty="0" err="1" smtClean="0"/>
              <a:t>rollsIndex</a:t>
            </a:r>
            <a:r>
              <a:rPr lang="en-US" sz="900" dirty="0" smtClean="0"/>
              <a:t>)) {</a:t>
            </a:r>
          </a:p>
          <a:p>
            <a:pPr marL="0" indent="0">
              <a:lnSpc>
                <a:spcPts val="1100"/>
              </a:lnSpc>
              <a:spcBef>
                <a:spcPts val="0"/>
              </a:spcBef>
              <a:buNone/>
            </a:pPr>
            <a:r>
              <a:rPr lang="en-US" sz="900" dirty="0" smtClean="0"/>
              <a:t>                score += 10 +  </a:t>
            </a:r>
            <a:r>
              <a:rPr lang="en-US" sz="900" dirty="0" err="1"/>
              <a:t>spareBonus</a:t>
            </a:r>
            <a:r>
              <a:rPr lang="en-US" sz="900" dirty="0" smtClean="0"/>
              <a:t>(</a:t>
            </a:r>
            <a:r>
              <a:rPr lang="en-US" sz="900" dirty="0" err="1" smtClean="0"/>
              <a:t>rollsIndex</a:t>
            </a:r>
            <a:r>
              <a:rPr lang="en-US" sz="900" dirty="0" smtClean="0"/>
              <a:t>);</a:t>
            </a:r>
          </a:p>
          <a:p>
            <a:pPr marL="0" indent="0">
              <a:lnSpc>
                <a:spcPts val="1100"/>
              </a:lnSpc>
              <a:spcBef>
                <a:spcPts val="0"/>
              </a:spcBef>
              <a:buNone/>
            </a:pPr>
            <a:r>
              <a:rPr lang="en-US" sz="900" dirty="0" smtClean="0"/>
              <a:t>                </a:t>
            </a:r>
            <a:r>
              <a:rPr lang="en-US" sz="900" dirty="0" err="1" smtClean="0"/>
              <a:t>rollsIndex</a:t>
            </a:r>
            <a:r>
              <a:rPr lang="en-US" sz="900" dirty="0" smtClean="0"/>
              <a:t> += 2;</a:t>
            </a:r>
          </a:p>
          <a:p>
            <a:pPr marL="0" indent="0">
              <a:lnSpc>
                <a:spcPts val="1100"/>
              </a:lnSpc>
              <a:spcBef>
                <a:spcPts val="0"/>
              </a:spcBef>
              <a:buNone/>
            </a:pPr>
            <a:r>
              <a:rPr lang="en-US" sz="900" dirty="0"/>
              <a:t> </a:t>
            </a:r>
            <a:r>
              <a:rPr lang="en-US" sz="900" dirty="0" smtClean="0"/>
              <a:t>           } else {</a:t>
            </a:r>
          </a:p>
          <a:p>
            <a:pPr marL="0" indent="0">
              <a:lnSpc>
                <a:spcPts val="1100"/>
              </a:lnSpc>
              <a:spcBef>
                <a:spcPts val="0"/>
              </a:spcBef>
              <a:buNone/>
            </a:pPr>
            <a:r>
              <a:rPr lang="en-US" sz="900" dirty="0"/>
              <a:t> </a:t>
            </a:r>
            <a:r>
              <a:rPr lang="en-US" sz="900" dirty="0" smtClean="0"/>
              <a:t>               score += </a:t>
            </a:r>
            <a:r>
              <a:rPr lang="en-US" sz="900" dirty="0" err="1" smtClean="0"/>
              <a:t>sumOfBallsInFrame</a:t>
            </a:r>
            <a:r>
              <a:rPr lang="en-US" sz="900" dirty="0" smtClean="0"/>
              <a:t>(</a:t>
            </a:r>
            <a:r>
              <a:rPr lang="en-US" sz="900" dirty="0" err="1" smtClean="0"/>
              <a:t>rollsIndex</a:t>
            </a:r>
            <a:r>
              <a:rPr lang="en-US" sz="900" dirty="0" smtClean="0"/>
              <a:t>);</a:t>
            </a:r>
          </a:p>
          <a:p>
            <a:pPr marL="0" indent="0">
              <a:lnSpc>
                <a:spcPts val="1100"/>
              </a:lnSpc>
              <a:spcBef>
                <a:spcPts val="0"/>
              </a:spcBef>
              <a:buNone/>
            </a:pPr>
            <a:r>
              <a:rPr lang="en-US" sz="900" dirty="0"/>
              <a:t> </a:t>
            </a:r>
            <a:r>
              <a:rPr lang="en-US" sz="900" dirty="0" smtClean="0"/>
              <a:t>               </a:t>
            </a:r>
            <a:r>
              <a:rPr lang="en-US" sz="900" dirty="0" err="1" smtClean="0"/>
              <a:t>rollsIndex</a:t>
            </a:r>
            <a:r>
              <a:rPr lang="en-US" sz="900" dirty="0" smtClean="0"/>
              <a:t>+=2;</a:t>
            </a:r>
            <a:endParaRPr lang="en-US" sz="900" dirty="0"/>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a:t>
            </a:r>
            <a:r>
              <a:rPr lang="en-US" sz="900" dirty="0" smtClean="0">
                <a:solidFill>
                  <a:srgbClr val="000000"/>
                </a:solidFill>
              </a:rPr>
              <a:t>}</a:t>
            </a:r>
          </a:p>
          <a:p>
            <a:pPr marL="0" indent="0">
              <a:lnSpc>
                <a:spcPts val="1100"/>
              </a:lnSpc>
              <a:spcBef>
                <a:spcPts val="0"/>
              </a:spcBef>
              <a:buNone/>
            </a:pPr>
            <a:r>
              <a:rPr lang="en-US" sz="900" dirty="0" smtClean="0"/>
              <a:t>        return score;</a:t>
            </a:r>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a:t>
            </a:r>
          </a:p>
          <a:p>
            <a:pPr marL="0" indent="0">
              <a:lnSpc>
                <a:spcPts val="1100"/>
              </a:lnSpc>
              <a:spcBef>
                <a:spcPts val="0"/>
              </a:spcBef>
              <a:buNone/>
            </a:pPr>
            <a:r>
              <a:rPr lang="en-US" sz="900" dirty="0">
                <a:solidFill>
                  <a:srgbClr val="0000FF"/>
                </a:solidFill>
              </a:rPr>
              <a:t> </a:t>
            </a:r>
            <a:r>
              <a:rPr lang="en-US" sz="900" dirty="0" smtClean="0">
                <a:solidFill>
                  <a:srgbClr val="0000FF"/>
                </a:solidFill>
              </a:rPr>
              <a:t>   private Boolean </a:t>
            </a:r>
            <a:r>
              <a:rPr lang="en-US" sz="900" dirty="0" err="1" smtClean="0">
                <a:solidFill>
                  <a:srgbClr val="0000FF"/>
                </a:solidFill>
              </a:rPr>
              <a:t>isStrike</a:t>
            </a:r>
            <a:r>
              <a:rPr lang="en-US" sz="900" dirty="0" smtClean="0">
                <a:solidFill>
                  <a:srgbClr val="0000FF"/>
                </a:solidFill>
              </a:rPr>
              <a:t>(Integer </a:t>
            </a:r>
            <a:r>
              <a:rPr lang="en-US" sz="900" dirty="0" err="1" smtClean="0">
                <a:solidFill>
                  <a:srgbClr val="0000FF"/>
                </a:solidFill>
              </a:rPr>
              <a:t>rollsIndex</a:t>
            </a:r>
            <a:r>
              <a:rPr lang="en-US" sz="900" dirty="0" smtClean="0">
                <a:solidFill>
                  <a:srgbClr val="0000FF"/>
                </a:solidFill>
              </a:rPr>
              <a:t>) {</a:t>
            </a:r>
          </a:p>
          <a:p>
            <a:pPr marL="0" indent="0">
              <a:lnSpc>
                <a:spcPts val="1100"/>
              </a:lnSpc>
              <a:spcBef>
                <a:spcPts val="0"/>
              </a:spcBef>
              <a:buNone/>
            </a:pPr>
            <a:r>
              <a:rPr lang="en-US" sz="900" dirty="0" smtClean="0">
                <a:solidFill>
                  <a:srgbClr val="0000FF"/>
                </a:solidFill>
              </a:rPr>
              <a:t>        return rolls[</a:t>
            </a:r>
            <a:r>
              <a:rPr lang="en-US" sz="900" dirty="0" err="1" smtClean="0">
                <a:solidFill>
                  <a:srgbClr val="0000FF"/>
                </a:solidFill>
              </a:rPr>
              <a:t>rollsIndex</a:t>
            </a:r>
            <a:r>
              <a:rPr lang="en-US" sz="900" dirty="0" smtClean="0">
                <a:solidFill>
                  <a:srgbClr val="0000FF"/>
                </a:solidFill>
              </a:rPr>
              <a:t>] == 10;</a:t>
            </a:r>
            <a:endParaRPr lang="en-US" sz="900" dirty="0">
              <a:solidFill>
                <a:srgbClr val="0000FF"/>
              </a:solidFill>
            </a:endParaRPr>
          </a:p>
          <a:p>
            <a:pPr marL="0" indent="0">
              <a:lnSpc>
                <a:spcPts val="1100"/>
              </a:lnSpc>
              <a:spcBef>
                <a:spcPts val="0"/>
              </a:spcBef>
              <a:buNone/>
            </a:pPr>
            <a:r>
              <a:rPr lang="en-US" sz="900" dirty="0" smtClean="0">
                <a:solidFill>
                  <a:srgbClr val="0000FF"/>
                </a:solidFill>
              </a:rPr>
              <a:t>    }</a:t>
            </a:r>
            <a:endParaRPr lang="en-US" sz="900" dirty="0">
              <a:solidFill>
                <a:srgbClr val="0000FF"/>
              </a:solidFill>
            </a:endParaRPr>
          </a:p>
          <a:p>
            <a:pPr marL="0" indent="0">
              <a:lnSpc>
                <a:spcPts val="1100"/>
              </a:lnSpc>
              <a:spcBef>
                <a:spcPts val="0"/>
              </a:spcBef>
              <a:buNone/>
            </a:pPr>
            <a:r>
              <a:rPr lang="en-US" sz="900" dirty="0" smtClean="0"/>
              <a:t>    private Integer </a:t>
            </a:r>
            <a:r>
              <a:rPr lang="en-US" sz="900" dirty="0" err="1" smtClean="0"/>
              <a:t>sumOfBallsInFrame</a:t>
            </a:r>
            <a:r>
              <a:rPr lang="en-US" sz="900" dirty="0" smtClean="0"/>
              <a:t>(Integer </a:t>
            </a:r>
            <a:r>
              <a:rPr lang="en-US" sz="900" dirty="0" err="1" smtClean="0"/>
              <a:t>rollsIndex</a:t>
            </a:r>
            <a:r>
              <a:rPr lang="en-US" sz="900" dirty="0" smtClean="0"/>
              <a:t>) {</a:t>
            </a:r>
          </a:p>
          <a:p>
            <a:pPr marL="0" indent="0">
              <a:lnSpc>
                <a:spcPts val="1100"/>
              </a:lnSpc>
              <a:spcBef>
                <a:spcPts val="0"/>
              </a:spcBef>
              <a:buNone/>
            </a:pPr>
            <a:r>
              <a:rPr lang="en-US" sz="900" dirty="0" smtClean="0"/>
              <a:t>        return rolls[</a:t>
            </a:r>
            <a:r>
              <a:rPr lang="en-US" sz="900" dirty="0" err="1" smtClean="0"/>
              <a:t>rollsIndex</a:t>
            </a:r>
            <a:r>
              <a:rPr lang="en-US" sz="900" dirty="0" smtClean="0"/>
              <a:t>] + rolls[rollsIndex+1];</a:t>
            </a:r>
          </a:p>
          <a:p>
            <a:pPr marL="0" indent="0">
              <a:lnSpc>
                <a:spcPts val="1100"/>
              </a:lnSpc>
              <a:spcBef>
                <a:spcPts val="0"/>
              </a:spcBef>
              <a:buNone/>
            </a:pPr>
            <a:r>
              <a:rPr lang="en-US" sz="900" dirty="0"/>
              <a:t> </a:t>
            </a:r>
            <a:r>
              <a:rPr lang="en-US" sz="900" dirty="0" smtClean="0"/>
              <a:t>   }</a:t>
            </a:r>
          </a:p>
          <a:p>
            <a:pPr marL="0" indent="0">
              <a:lnSpc>
                <a:spcPts val="1100"/>
              </a:lnSpc>
              <a:spcBef>
                <a:spcPts val="0"/>
              </a:spcBef>
              <a:buNone/>
            </a:pPr>
            <a:r>
              <a:rPr lang="en-US" sz="900" dirty="0" smtClean="0"/>
              <a:t>    private </a:t>
            </a:r>
            <a:r>
              <a:rPr lang="en-US" sz="900" dirty="0"/>
              <a:t>Integer </a:t>
            </a:r>
            <a:r>
              <a:rPr lang="en-US" sz="900" dirty="0" err="1"/>
              <a:t>spareBounus</a:t>
            </a:r>
            <a:r>
              <a:rPr lang="en-US" sz="900" dirty="0"/>
              <a:t>(Integer </a:t>
            </a:r>
            <a:r>
              <a:rPr lang="en-US" sz="900" dirty="0" err="1" smtClean="0"/>
              <a:t>rollsIndex</a:t>
            </a:r>
            <a:r>
              <a:rPr lang="en-US" sz="900" dirty="0" smtClean="0"/>
              <a:t>) </a:t>
            </a:r>
            <a:r>
              <a:rPr lang="en-US" sz="900" dirty="0"/>
              <a:t>{</a:t>
            </a:r>
          </a:p>
          <a:p>
            <a:pPr marL="0" indent="0">
              <a:lnSpc>
                <a:spcPts val="1100"/>
              </a:lnSpc>
              <a:spcBef>
                <a:spcPts val="0"/>
              </a:spcBef>
              <a:buNone/>
            </a:pPr>
            <a:r>
              <a:rPr lang="en-US" sz="900" dirty="0"/>
              <a:t>        return </a:t>
            </a:r>
            <a:r>
              <a:rPr lang="en-US" sz="900" dirty="0" smtClean="0"/>
              <a:t>rolls[rollsIndex+2]</a:t>
            </a:r>
            <a:r>
              <a:rPr lang="en-US" sz="900" dirty="0"/>
              <a:t>;</a:t>
            </a:r>
          </a:p>
          <a:p>
            <a:pPr marL="0" indent="0">
              <a:lnSpc>
                <a:spcPts val="1100"/>
              </a:lnSpc>
              <a:spcBef>
                <a:spcPts val="0"/>
              </a:spcBef>
              <a:buNone/>
            </a:pPr>
            <a:r>
              <a:rPr lang="en-US" sz="900" dirty="0"/>
              <a:t>    </a:t>
            </a:r>
            <a:r>
              <a:rPr lang="en-US" sz="900" dirty="0" smtClean="0"/>
              <a:t>}</a:t>
            </a:r>
          </a:p>
          <a:p>
            <a:pPr marL="0" indent="0">
              <a:lnSpc>
                <a:spcPts val="1100"/>
              </a:lnSpc>
              <a:spcBef>
                <a:spcPts val="0"/>
              </a:spcBef>
              <a:buNone/>
            </a:pPr>
            <a:r>
              <a:rPr lang="en-US" sz="900" dirty="0" smtClean="0"/>
              <a:t>    private Integer </a:t>
            </a:r>
            <a:r>
              <a:rPr lang="en-US" sz="900" dirty="0" err="1" smtClean="0"/>
              <a:t>strikeBounus</a:t>
            </a:r>
            <a:r>
              <a:rPr lang="en-US" sz="900" dirty="0" smtClean="0"/>
              <a:t>(Integer </a:t>
            </a:r>
            <a:r>
              <a:rPr lang="en-US" sz="900" dirty="0" err="1" smtClean="0"/>
              <a:t>rollsIndex</a:t>
            </a:r>
            <a:r>
              <a:rPr lang="en-US" sz="900" dirty="0" smtClean="0"/>
              <a:t>) {</a:t>
            </a:r>
          </a:p>
          <a:p>
            <a:pPr marL="0" indent="0">
              <a:lnSpc>
                <a:spcPts val="1100"/>
              </a:lnSpc>
              <a:spcBef>
                <a:spcPts val="0"/>
              </a:spcBef>
              <a:buNone/>
            </a:pPr>
            <a:r>
              <a:rPr lang="en-US" sz="900" dirty="0" smtClean="0"/>
              <a:t>        return rolls[rollsIndex+1] + rolls[rollsIndex+2];</a:t>
            </a:r>
            <a:endParaRPr lang="en-US" sz="900" dirty="0"/>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private </a:t>
            </a:r>
            <a:r>
              <a:rPr lang="en-US" sz="900" dirty="0"/>
              <a:t>Boolean </a:t>
            </a:r>
            <a:r>
              <a:rPr lang="en-US" sz="900" dirty="0" err="1"/>
              <a:t>isSpare</a:t>
            </a:r>
            <a:r>
              <a:rPr lang="en-US" sz="900" dirty="0"/>
              <a:t>(Integer </a:t>
            </a:r>
            <a:r>
              <a:rPr lang="en-US" sz="900" dirty="0" err="1" smtClean="0"/>
              <a:t>rollsIndex</a:t>
            </a:r>
            <a:r>
              <a:rPr lang="en-US" sz="900" dirty="0" smtClean="0"/>
              <a:t>) </a:t>
            </a:r>
            <a:r>
              <a:rPr lang="en-US" sz="900" dirty="0"/>
              <a:t>{</a:t>
            </a:r>
          </a:p>
          <a:p>
            <a:pPr marL="0" indent="0">
              <a:lnSpc>
                <a:spcPts val="1100"/>
              </a:lnSpc>
              <a:spcBef>
                <a:spcPts val="0"/>
              </a:spcBef>
              <a:buNone/>
            </a:pPr>
            <a:r>
              <a:rPr lang="en-US" sz="900" dirty="0" smtClean="0"/>
              <a:t>        return </a:t>
            </a:r>
            <a:r>
              <a:rPr lang="en-US" sz="900" dirty="0"/>
              <a:t>rolls</a:t>
            </a:r>
            <a:r>
              <a:rPr lang="en-US" sz="900" dirty="0" smtClean="0"/>
              <a:t>[</a:t>
            </a:r>
            <a:r>
              <a:rPr lang="en-US" sz="900" dirty="0" err="1" smtClean="0"/>
              <a:t>rollsIndex</a:t>
            </a:r>
            <a:r>
              <a:rPr lang="en-US" sz="900" dirty="0" smtClean="0"/>
              <a:t>] </a:t>
            </a:r>
            <a:r>
              <a:rPr lang="en-US" sz="900" dirty="0"/>
              <a:t>+ rolls</a:t>
            </a:r>
            <a:r>
              <a:rPr lang="en-US" sz="900" dirty="0" smtClean="0"/>
              <a:t>[rollsIndex+1] </a:t>
            </a:r>
            <a:r>
              <a:rPr lang="en-US" sz="900" dirty="0"/>
              <a:t>== 10;</a:t>
            </a:r>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a:t>
            </a:r>
            <a:endParaRPr lang="en-US" sz="900" dirty="0"/>
          </a:p>
        </p:txBody>
      </p:sp>
      <p:sp>
        <p:nvSpPr>
          <p:cNvPr id="12" name="TextBox 11"/>
          <p:cNvSpPr txBox="1"/>
          <p:nvPr/>
        </p:nvSpPr>
        <p:spPr>
          <a:xfrm>
            <a:off x="6685489" y="29391"/>
            <a:ext cx="2305351" cy="276999"/>
          </a:xfrm>
          <a:prstGeom prst="rect">
            <a:avLst/>
          </a:prstGeom>
          <a:noFill/>
          <a:ln>
            <a:solidFill>
              <a:srgbClr val="FF0000"/>
            </a:solidFill>
          </a:ln>
        </p:spPr>
        <p:txBody>
          <a:bodyPr wrap="square" rtlCol="0">
            <a:spAutoFit/>
          </a:bodyPr>
          <a:lstStyle/>
          <a:p>
            <a:pPr marL="171450" indent="-171450">
              <a:buFont typeface="Arial"/>
              <a:buChar char="•"/>
            </a:pPr>
            <a:r>
              <a:rPr lang="en-US" sz="1200" dirty="0" smtClean="0"/>
              <a:t>Ugly comment in test</a:t>
            </a:r>
          </a:p>
        </p:txBody>
      </p:sp>
      <p:sp>
        <p:nvSpPr>
          <p:cNvPr id="9"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10" name="Picture 9"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858543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a:spLocks noGrp="1"/>
          </p:cNvSpPr>
          <p:nvPr>
            <p:ph type="title"/>
          </p:nvPr>
        </p:nvSpPr>
        <p:spPr>
          <a:xfrm>
            <a:off x="0" y="0"/>
            <a:ext cx="9144000" cy="696342"/>
          </a:xfrm>
        </p:spPr>
        <p:txBody>
          <a:bodyPr>
            <a:normAutofit/>
          </a:bodyPr>
          <a:lstStyle/>
          <a:p>
            <a:r>
              <a:rPr lang="en-US" dirty="0" smtClean="0"/>
              <a:t>The Fourth Test</a:t>
            </a:r>
            <a:endParaRPr lang="en-US" dirty="0"/>
          </a:p>
        </p:txBody>
      </p:sp>
      <p:sp>
        <p:nvSpPr>
          <p:cNvPr id="17" name="Content Placeholder 2"/>
          <p:cNvSpPr>
            <a:spLocks noGrp="1"/>
          </p:cNvSpPr>
          <p:nvPr>
            <p:ph idx="1"/>
          </p:nvPr>
        </p:nvSpPr>
        <p:spPr>
          <a:xfrm>
            <a:off x="79380" y="438150"/>
            <a:ext cx="4477100" cy="4207709"/>
          </a:xfrm>
        </p:spPr>
        <p:txBody>
          <a:bodyPr>
            <a:noAutofit/>
          </a:bodyPr>
          <a:lstStyle/>
          <a:p>
            <a:pPr marL="0" indent="0">
              <a:lnSpc>
                <a:spcPts val="1100"/>
              </a:lnSpc>
              <a:spcBef>
                <a:spcPts val="0"/>
              </a:spcBef>
              <a:buNone/>
            </a:pPr>
            <a:r>
              <a:rPr lang="en-US" sz="900" dirty="0" smtClean="0">
                <a:cs typeface="Optima"/>
              </a:rPr>
              <a:t>@</a:t>
            </a:r>
            <a:r>
              <a:rPr lang="en-US" sz="900" dirty="0" err="1" smtClean="0">
                <a:cs typeface="Optima"/>
              </a:rPr>
              <a:t>isTest</a:t>
            </a:r>
            <a:endParaRPr lang="en-US" sz="900" dirty="0" smtClean="0">
              <a:cs typeface="Optima"/>
            </a:endParaRPr>
          </a:p>
          <a:p>
            <a:pPr marL="0" indent="0">
              <a:lnSpc>
                <a:spcPts val="1100"/>
              </a:lnSpc>
              <a:spcBef>
                <a:spcPts val="0"/>
              </a:spcBef>
              <a:buNone/>
            </a:pPr>
            <a:r>
              <a:rPr lang="en-US" sz="900" dirty="0" smtClean="0">
                <a:cs typeface="Optima"/>
              </a:rPr>
              <a:t>private class </a:t>
            </a:r>
            <a:r>
              <a:rPr lang="en-US" sz="900" dirty="0" err="1" smtClean="0">
                <a:cs typeface="Optima"/>
              </a:rPr>
              <a:t>BowlingGameTest</a:t>
            </a:r>
            <a:r>
              <a:rPr lang="en-US" sz="900" dirty="0" smtClean="0">
                <a:cs typeface="Optima"/>
              </a:rPr>
              <a:t> {</a:t>
            </a:r>
          </a:p>
          <a:p>
            <a:pPr marL="0" indent="0">
              <a:lnSpc>
                <a:spcPts val="1100"/>
              </a:lnSpc>
              <a:spcBef>
                <a:spcPts val="0"/>
              </a:spcBef>
              <a:buNone/>
            </a:pPr>
            <a:r>
              <a:rPr lang="en-US" sz="900" dirty="0" smtClean="0">
                <a:cs typeface="Optima"/>
              </a:rPr>
              <a:t>    private static Game g = new Game();</a:t>
            </a:r>
          </a:p>
          <a:p>
            <a:pPr marL="0" indent="0">
              <a:lnSpc>
                <a:spcPts val="1100"/>
              </a:lnSpc>
              <a:spcBef>
                <a:spcPts val="0"/>
              </a:spcBef>
              <a:buNone/>
            </a:pPr>
            <a:r>
              <a:rPr lang="en-US" sz="900" dirty="0" smtClean="0">
                <a:cs typeface="Optima"/>
              </a:rPr>
              <a:t>    …….</a:t>
            </a:r>
            <a:r>
              <a:rPr lang="en-US" sz="900" dirty="0">
                <a:cs typeface="Optima"/>
              </a:rPr>
              <a:t>.</a:t>
            </a:r>
          </a:p>
          <a:p>
            <a:pPr marL="0" indent="0">
              <a:lnSpc>
                <a:spcPts val="1100"/>
              </a:lnSpc>
              <a:spcBef>
                <a:spcPts val="0"/>
              </a:spcBef>
              <a:buNone/>
            </a:pPr>
            <a:r>
              <a:rPr lang="en-US" sz="900" dirty="0">
                <a:cs typeface="Optima"/>
              </a:rPr>
              <a:t>    static </a:t>
            </a:r>
            <a:r>
              <a:rPr lang="en-US" sz="900" dirty="0" err="1">
                <a:cs typeface="Optima"/>
              </a:rPr>
              <a:t>testMethod</a:t>
            </a:r>
            <a:r>
              <a:rPr lang="en-US" sz="900" dirty="0">
                <a:cs typeface="Optima"/>
              </a:rPr>
              <a:t> void </a:t>
            </a:r>
            <a:r>
              <a:rPr lang="en-US" sz="900" dirty="0" err="1">
                <a:cs typeface="Optima"/>
              </a:rPr>
              <a:t>testOneSpare</a:t>
            </a:r>
            <a:r>
              <a:rPr lang="en-US" sz="900" dirty="0">
                <a:cs typeface="Optima"/>
              </a:rPr>
              <a:t>() {</a:t>
            </a:r>
          </a:p>
          <a:p>
            <a:pPr marL="0" indent="0">
              <a:lnSpc>
                <a:spcPts val="1100"/>
              </a:lnSpc>
              <a:spcBef>
                <a:spcPts val="0"/>
              </a:spcBef>
              <a:buNone/>
            </a:pPr>
            <a:r>
              <a:rPr lang="en-US" sz="900" dirty="0">
                <a:solidFill>
                  <a:srgbClr val="000000"/>
                </a:solidFill>
                <a:cs typeface="Optima"/>
              </a:rPr>
              <a:t>        </a:t>
            </a:r>
            <a:r>
              <a:rPr lang="en-US" sz="900" dirty="0" err="1" smtClean="0">
                <a:solidFill>
                  <a:srgbClr val="000000"/>
                </a:solidFill>
                <a:cs typeface="Optima"/>
              </a:rPr>
              <a:t>rollSpare</a:t>
            </a:r>
            <a:r>
              <a:rPr lang="en-US" sz="900" dirty="0" smtClean="0">
                <a:solidFill>
                  <a:srgbClr val="000000"/>
                </a:solidFill>
                <a:cs typeface="Optima"/>
              </a:rPr>
              <a:t>();</a:t>
            </a:r>
            <a:endParaRPr lang="en-US" sz="900" dirty="0">
              <a:solidFill>
                <a:srgbClr val="000000"/>
              </a:solidFill>
              <a:cs typeface="Optima"/>
            </a:endParaRP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(3);</a:t>
            </a:r>
          </a:p>
          <a:p>
            <a:pPr marL="0" indent="0">
              <a:lnSpc>
                <a:spcPts val="1100"/>
              </a:lnSpc>
              <a:spcBef>
                <a:spcPts val="0"/>
              </a:spcBef>
              <a:buNone/>
            </a:pPr>
            <a:r>
              <a:rPr lang="en-US" sz="900" dirty="0">
                <a:cs typeface="Optima"/>
              </a:rPr>
              <a:t>        </a:t>
            </a:r>
            <a:r>
              <a:rPr lang="en-US" sz="900" dirty="0" err="1">
                <a:cs typeface="Optima"/>
              </a:rPr>
              <a:t>rollMany</a:t>
            </a:r>
            <a:r>
              <a:rPr lang="en-US" sz="900" dirty="0">
                <a:cs typeface="Optima"/>
              </a:rPr>
              <a:t>(17,0);</a:t>
            </a:r>
          </a:p>
          <a:p>
            <a:pPr marL="0" indent="0">
              <a:lnSpc>
                <a:spcPts val="1100"/>
              </a:lnSpc>
              <a:spcBef>
                <a:spcPts val="0"/>
              </a:spcBef>
              <a:buNone/>
            </a:pPr>
            <a:r>
              <a:rPr lang="en-US" sz="900" dirty="0">
                <a:cs typeface="Optima"/>
              </a:rPr>
              <a:t>       </a:t>
            </a:r>
            <a:r>
              <a:rPr lang="en-US" sz="900" dirty="0" err="1">
                <a:cs typeface="Optima"/>
              </a:rPr>
              <a:t>System.assertEquals</a:t>
            </a:r>
            <a:r>
              <a:rPr lang="en-US" sz="900" dirty="0">
                <a:cs typeface="Optima"/>
              </a:rPr>
              <a:t>(16,g.score(), ‘Spare not scored correctly’);</a:t>
            </a:r>
          </a:p>
          <a:p>
            <a:pPr marL="0" indent="0">
              <a:lnSpc>
                <a:spcPts val="1100"/>
              </a:lnSpc>
              <a:spcBef>
                <a:spcPts val="0"/>
              </a:spcBef>
              <a:buNone/>
            </a:pPr>
            <a:r>
              <a:rPr lang="en-US" sz="900" dirty="0" smtClean="0">
                <a:cs typeface="Optima"/>
              </a:rPr>
              <a:t>    }</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public </a:t>
            </a:r>
            <a:r>
              <a:rPr lang="en-US" sz="900" dirty="0" err="1" smtClean="0">
                <a:cs typeface="Optima"/>
              </a:rPr>
              <a:t>testMethod</a:t>
            </a:r>
            <a:r>
              <a:rPr lang="en-US" sz="900" dirty="0">
                <a:cs typeface="Optima"/>
              </a:rPr>
              <a:t> </a:t>
            </a:r>
            <a:r>
              <a:rPr lang="en-US" sz="900" dirty="0" smtClean="0">
                <a:cs typeface="Optima"/>
              </a:rPr>
              <a:t>void </a:t>
            </a:r>
            <a:r>
              <a:rPr lang="en-US" sz="900" dirty="0" err="1" smtClean="0">
                <a:cs typeface="Optima"/>
              </a:rPr>
              <a:t>testOneStrike</a:t>
            </a:r>
            <a:r>
              <a:rPr lang="en-US" sz="900" dirty="0" smtClean="0">
                <a:cs typeface="Optima"/>
              </a:rPr>
              <a:t>() {</a:t>
            </a:r>
          </a:p>
          <a:p>
            <a:pPr marL="0" indent="0">
              <a:lnSpc>
                <a:spcPts val="1100"/>
              </a:lnSpc>
              <a:spcBef>
                <a:spcPts val="0"/>
              </a:spcBef>
              <a:buNone/>
            </a:pPr>
            <a:r>
              <a:rPr lang="en-US" sz="900" dirty="0" smtClean="0">
                <a:cs typeface="Optima"/>
              </a:rPr>
              <a:t>        </a:t>
            </a:r>
            <a:r>
              <a:rPr lang="en-US" sz="900" dirty="0" err="1">
                <a:solidFill>
                  <a:srgbClr val="0000FF"/>
                </a:solidFill>
                <a:cs typeface="Optima"/>
              </a:rPr>
              <a:t>rollStrike</a:t>
            </a:r>
            <a:r>
              <a:rPr lang="en-US" sz="900" dirty="0">
                <a:solidFill>
                  <a:srgbClr val="0000FF"/>
                </a:solidFill>
                <a:cs typeface="Optima"/>
              </a:rPr>
              <a:t>(10);</a:t>
            </a:r>
          </a:p>
          <a:p>
            <a:pPr marL="0" indent="0">
              <a:lnSpc>
                <a:spcPts val="1100"/>
              </a:lnSpc>
              <a:spcBef>
                <a:spcPts val="0"/>
              </a:spcBef>
              <a:buNone/>
            </a:pPr>
            <a:r>
              <a:rPr lang="en-US" sz="900" dirty="0" smtClean="0">
                <a:cs typeface="Optima"/>
              </a:rPr>
              <a:t>        </a:t>
            </a:r>
            <a:r>
              <a:rPr lang="en-US" sz="900" dirty="0" err="1" smtClean="0">
                <a:cs typeface="Optima"/>
              </a:rPr>
              <a:t>g.roll</a:t>
            </a:r>
            <a:r>
              <a:rPr lang="en-US" sz="900" dirty="0" smtClean="0">
                <a:cs typeface="Optima"/>
              </a:rPr>
              <a:t>(3);</a:t>
            </a:r>
          </a:p>
          <a:p>
            <a:pPr marL="0" indent="0">
              <a:lnSpc>
                <a:spcPts val="1100"/>
              </a:lnSpc>
              <a:spcBef>
                <a:spcPts val="0"/>
              </a:spcBef>
              <a:buNone/>
            </a:pPr>
            <a:r>
              <a:rPr lang="en-US" sz="900" dirty="0">
                <a:cs typeface="Optima"/>
              </a:rPr>
              <a:t> </a:t>
            </a:r>
            <a:r>
              <a:rPr lang="en-US" sz="900" dirty="0" smtClean="0">
                <a:cs typeface="Optima"/>
              </a:rPr>
              <a:t>       </a:t>
            </a:r>
            <a:r>
              <a:rPr lang="en-US" sz="900" dirty="0" err="1" smtClean="0">
                <a:cs typeface="Optima"/>
              </a:rPr>
              <a:t>g.roll</a:t>
            </a:r>
            <a:r>
              <a:rPr lang="en-US" sz="900" dirty="0" smtClean="0">
                <a:cs typeface="Optima"/>
              </a:rPr>
              <a:t>(4);</a:t>
            </a:r>
          </a:p>
          <a:p>
            <a:pPr marL="0" indent="0">
              <a:lnSpc>
                <a:spcPts val="1100"/>
              </a:lnSpc>
              <a:spcBef>
                <a:spcPts val="0"/>
              </a:spcBef>
              <a:buNone/>
            </a:pPr>
            <a:r>
              <a:rPr lang="en-US" sz="900" dirty="0">
                <a:cs typeface="Optima"/>
              </a:rPr>
              <a:t> </a:t>
            </a:r>
            <a:r>
              <a:rPr lang="en-US" sz="900" dirty="0" smtClean="0">
                <a:cs typeface="Optima"/>
              </a:rPr>
              <a:t>       </a:t>
            </a:r>
            <a:r>
              <a:rPr lang="en-US" sz="900" dirty="0" err="1" smtClean="0">
                <a:cs typeface="Optima"/>
              </a:rPr>
              <a:t>rollMany</a:t>
            </a:r>
            <a:r>
              <a:rPr lang="en-US" sz="900" dirty="0" smtClean="0">
                <a:cs typeface="Optima"/>
              </a:rPr>
              <a:t>(16, 0);</a:t>
            </a:r>
          </a:p>
          <a:p>
            <a:pPr marL="0" indent="0">
              <a:lnSpc>
                <a:spcPts val="1100"/>
              </a:lnSpc>
              <a:spcBef>
                <a:spcPts val="0"/>
              </a:spcBef>
              <a:buNone/>
            </a:pPr>
            <a:r>
              <a:rPr lang="en-US" sz="900" dirty="0">
                <a:cs typeface="Optima"/>
              </a:rPr>
              <a:t>        </a:t>
            </a:r>
            <a:r>
              <a:rPr lang="en-US" sz="900" dirty="0" err="1">
                <a:cs typeface="Optima"/>
              </a:rPr>
              <a:t>System.assertEquals</a:t>
            </a:r>
            <a:r>
              <a:rPr lang="en-US" sz="900" dirty="0">
                <a:cs typeface="Optima"/>
              </a:rPr>
              <a:t>(24, </a:t>
            </a:r>
            <a:r>
              <a:rPr lang="en-US" sz="900" dirty="0" err="1">
                <a:cs typeface="Optima"/>
              </a:rPr>
              <a:t>g.score</a:t>
            </a:r>
            <a:r>
              <a:rPr lang="en-US" sz="900" dirty="0">
                <a:cs typeface="Optima"/>
              </a:rPr>
              <a:t>(), </a:t>
            </a:r>
            <a:r>
              <a:rPr lang="en-US" sz="900" dirty="0" smtClean="0">
                <a:cs typeface="Optima"/>
              </a:rPr>
              <a:t>‘One strike not scored correctly)</a:t>
            </a:r>
            <a:r>
              <a:rPr lang="en-US" sz="900" dirty="0">
                <a:cs typeface="Optima"/>
              </a:rPr>
              <a:t>;</a:t>
            </a:r>
          </a:p>
          <a:p>
            <a:pPr marL="0" indent="0">
              <a:lnSpc>
                <a:spcPts val="1100"/>
              </a:lnSpc>
              <a:spcBef>
                <a:spcPts val="0"/>
              </a:spcBef>
              <a:buNone/>
            </a:pPr>
            <a:r>
              <a:rPr lang="en-US" sz="900" dirty="0" smtClean="0">
                <a:cs typeface="Optima"/>
              </a:rPr>
              <a:t>    }</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a:t>
            </a:r>
            <a:r>
              <a:rPr lang="en-US" sz="900" dirty="0">
                <a:cs typeface="Optima"/>
              </a:rPr>
              <a:t>private static void </a:t>
            </a:r>
            <a:r>
              <a:rPr lang="en-US" sz="900" dirty="0" err="1">
                <a:cs typeface="Optima"/>
              </a:rPr>
              <a:t>rollSpare</a:t>
            </a:r>
            <a:r>
              <a:rPr lang="en-US" sz="900" dirty="0">
                <a:cs typeface="Optima"/>
              </a:rPr>
              <a:t>() {</a:t>
            </a: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(5);</a:t>
            </a: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(5);</a:t>
            </a:r>
          </a:p>
          <a:p>
            <a:pPr marL="0" indent="0">
              <a:lnSpc>
                <a:spcPts val="1100"/>
              </a:lnSpc>
              <a:spcBef>
                <a:spcPts val="0"/>
              </a:spcBef>
              <a:buNone/>
            </a:pPr>
            <a:r>
              <a:rPr lang="en-US" sz="900" dirty="0">
                <a:cs typeface="Optima"/>
              </a:rPr>
              <a:t>    </a:t>
            </a:r>
            <a:r>
              <a:rPr lang="en-US" sz="900" dirty="0" smtClean="0">
                <a:cs typeface="Optima"/>
              </a:rPr>
              <a:t>}</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a:t>
            </a:r>
            <a:r>
              <a:rPr lang="en-US" sz="900" dirty="0" smtClean="0">
                <a:solidFill>
                  <a:srgbClr val="0000FF"/>
                </a:solidFill>
                <a:cs typeface="Optima"/>
              </a:rPr>
              <a:t>private static void </a:t>
            </a:r>
            <a:r>
              <a:rPr lang="en-US" sz="900" dirty="0" err="1" smtClean="0">
                <a:solidFill>
                  <a:srgbClr val="0000FF"/>
                </a:solidFill>
                <a:cs typeface="Optima"/>
              </a:rPr>
              <a:t>rollStrike</a:t>
            </a:r>
            <a:r>
              <a:rPr lang="en-US" sz="900" dirty="0" smtClean="0">
                <a:solidFill>
                  <a:srgbClr val="0000FF"/>
                </a:solidFill>
                <a:cs typeface="Optima"/>
              </a:rPr>
              <a:t>() {</a:t>
            </a:r>
          </a:p>
          <a:p>
            <a:pPr marL="0" indent="0">
              <a:lnSpc>
                <a:spcPts val="1100"/>
              </a:lnSpc>
              <a:spcBef>
                <a:spcPts val="0"/>
              </a:spcBef>
              <a:buNone/>
            </a:pPr>
            <a:r>
              <a:rPr lang="en-US" sz="900" dirty="0" smtClean="0">
                <a:solidFill>
                  <a:srgbClr val="0000FF"/>
                </a:solidFill>
                <a:cs typeface="Optima"/>
              </a:rPr>
              <a:t>        </a:t>
            </a:r>
            <a:r>
              <a:rPr lang="en-US" sz="900" dirty="0" err="1" smtClean="0">
                <a:solidFill>
                  <a:srgbClr val="0000FF"/>
                </a:solidFill>
                <a:cs typeface="Optima"/>
              </a:rPr>
              <a:t>g.roll</a:t>
            </a:r>
            <a:r>
              <a:rPr lang="en-US" sz="900" dirty="0" smtClean="0">
                <a:solidFill>
                  <a:srgbClr val="0000FF"/>
                </a:solidFill>
                <a:cs typeface="Optima"/>
              </a:rPr>
              <a:t>(10);</a:t>
            </a:r>
            <a:endParaRPr lang="en-US" sz="900" dirty="0">
              <a:solidFill>
                <a:srgbClr val="0000FF"/>
              </a:solidFill>
              <a:cs typeface="Optima"/>
            </a:endParaRPr>
          </a:p>
          <a:p>
            <a:pPr marL="0" indent="0">
              <a:lnSpc>
                <a:spcPts val="1100"/>
              </a:lnSpc>
              <a:spcBef>
                <a:spcPts val="0"/>
              </a:spcBef>
              <a:buNone/>
            </a:pPr>
            <a:r>
              <a:rPr lang="en-US" sz="900" dirty="0" smtClean="0">
                <a:solidFill>
                  <a:srgbClr val="0000FF"/>
                </a:solidFill>
                <a:cs typeface="Optima"/>
              </a:rPr>
              <a:t>    }</a:t>
            </a:r>
          </a:p>
          <a:p>
            <a:pPr marL="0" indent="0">
              <a:lnSpc>
                <a:spcPts val="1100"/>
              </a:lnSpc>
              <a:spcBef>
                <a:spcPts val="0"/>
              </a:spcBef>
              <a:buNone/>
            </a:pPr>
            <a:r>
              <a:rPr lang="en-US" sz="900" dirty="0" smtClean="0">
                <a:cs typeface="Optima"/>
              </a:rPr>
              <a:t>}</a:t>
            </a:r>
          </a:p>
          <a:p>
            <a:pPr marL="0" indent="0">
              <a:lnSpc>
                <a:spcPts val="1100"/>
              </a:lnSpc>
              <a:spcBef>
                <a:spcPts val="0"/>
              </a:spcBef>
              <a:buNone/>
            </a:pPr>
            <a:endParaRPr lang="en-US" sz="900" dirty="0">
              <a:cs typeface="Optima"/>
            </a:endParaRPr>
          </a:p>
          <a:p>
            <a:pPr marL="0" indent="0">
              <a:lnSpc>
                <a:spcPts val="1100"/>
              </a:lnSpc>
              <a:spcBef>
                <a:spcPts val="0"/>
              </a:spcBef>
              <a:buNone/>
            </a:pPr>
            <a:endParaRPr lang="en-US" sz="900" dirty="0">
              <a:cs typeface="Optima"/>
            </a:endParaRPr>
          </a:p>
        </p:txBody>
      </p:sp>
      <p:sp>
        <p:nvSpPr>
          <p:cNvPr id="20" name="Content Placeholder 2"/>
          <p:cNvSpPr txBox="1">
            <a:spLocks/>
          </p:cNvSpPr>
          <p:nvPr/>
        </p:nvSpPr>
        <p:spPr>
          <a:xfrm>
            <a:off x="4953000" y="-19050"/>
            <a:ext cx="4191001" cy="45394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900"/>
              </a:lnSpc>
              <a:spcBef>
                <a:spcPts val="0"/>
              </a:spcBef>
              <a:buNone/>
            </a:pPr>
            <a:r>
              <a:rPr lang="en-US" sz="900" dirty="0" smtClean="0"/>
              <a:t>public with sharing class Game {</a:t>
            </a:r>
          </a:p>
          <a:p>
            <a:pPr marL="0" indent="0">
              <a:lnSpc>
                <a:spcPts val="900"/>
              </a:lnSpc>
              <a:spcBef>
                <a:spcPts val="0"/>
              </a:spcBef>
              <a:buNone/>
            </a:pPr>
            <a:r>
              <a:rPr lang="en-US" sz="900" dirty="0" smtClean="0"/>
              <a:t>    private </a:t>
            </a:r>
            <a:r>
              <a:rPr lang="en-US" sz="900" dirty="0"/>
              <a:t>list&lt;Integer&gt; rolls = </a:t>
            </a:r>
            <a:endParaRPr lang="en-US" sz="900" dirty="0" smtClean="0"/>
          </a:p>
          <a:p>
            <a:pPr marL="0" indent="0">
              <a:lnSpc>
                <a:spcPts val="900"/>
              </a:lnSpc>
              <a:spcBef>
                <a:spcPts val="0"/>
              </a:spcBef>
              <a:buNone/>
            </a:pPr>
            <a:r>
              <a:rPr lang="en-US" sz="900" dirty="0"/>
              <a:t> </a:t>
            </a:r>
            <a:r>
              <a:rPr lang="en-US" sz="900" dirty="0" smtClean="0"/>
              <a:t>                           new  list</a:t>
            </a:r>
            <a:r>
              <a:rPr lang="en-US" sz="900" dirty="0"/>
              <a:t>&lt;Integer&gt;{</a:t>
            </a:r>
            <a:r>
              <a:rPr lang="en-US" sz="900" dirty="0" smtClean="0"/>
              <a:t>0,0,0,0,0,0,0,0,0,0,0,0,0,0,0,0,0,0,0,0,0};</a:t>
            </a:r>
          </a:p>
          <a:p>
            <a:pPr marL="0" indent="0">
              <a:lnSpc>
                <a:spcPts val="900"/>
              </a:lnSpc>
              <a:spcBef>
                <a:spcPts val="0"/>
              </a:spcBef>
              <a:buNone/>
            </a:pPr>
            <a:r>
              <a:rPr lang="en-US" sz="900" dirty="0"/>
              <a:t> </a:t>
            </a:r>
            <a:r>
              <a:rPr lang="en-US" sz="900" dirty="0" smtClean="0"/>
              <a:t>   private </a:t>
            </a:r>
            <a:r>
              <a:rPr lang="en-US" sz="900" dirty="0"/>
              <a:t>Integer </a:t>
            </a:r>
            <a:r>
              <a:rPr lang="en-US" sz="900" dirty="0" err="1"/>
              <a:t>currentRoll</a:t>
            </a:r>
            <a:r>
              <a:rPr lang="en-US" sz="900" dirty="0"/>
              <a:t> = 0;</a:t>
            </a:r>
            <a:endParaRPr lang="en-US" sz="900" dirty="0" smtClean="0"/>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public void roll(Integer pins) {</a:t>
            </a:r>
          </a:p>
          <a:p>
            <a:pPr marL="0" indent="0">
              <a:lnSpc>
                <a:spcPts val="900"/>
              </a:lnSpc>
              <a:spcBef>
                <a:spcPts val="0"/>
              </a:spcBef>
              <a:buNone/>
            </a:pPr>
            <a:r>
              <a:rPr lang="en-US" sz="900" dirty="0" smtClean="0">
                <a:solidFill>
                  <a:srgbClr val="000000"/>
                </a:solidFill>
              </a:rPr>
              <a:t>        rolls[</a:t>
            </a:r>
            <a:r>
              <a:rPr lang="en-US" sz="900" dirty="0" err="1" smtClean="0">
                <a:solidFill>
                  <a:srgbClr val="000000"/>
                </a:solidFill>
              </a:rPr>
              <a:t>curentRoll</a:t>
            </a:r>
            <a:r>
              <a:rPr lang="en-US" sz="900" dirty="0" smtClean="0">
                <a:solidFill>
                  <a:srgbClr val="000000"/>
                </a:solidFill>
              </a:rPr>
              <a:t>++] = pins;</a:t>
            </a:r>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public Integer score() {</a:t>
            </a:r>
          </a:p>
          <a:p>
            <a:pPr marL="0" indent="0">
              <a:lnSpc>
                <a:spcPts val="900"/>
              </a:lnSpc>
              <a:spcBef>
                <a:spcPts val="0"/>
              </a:spcBef>
              <a:buNone/>
            </a:pPr>
            <a:r>
              <a:rPr lang="en-US" sz="900" dirty="0" smtClean="0"/>
              <a:t>        </a:t>
            </a:r>
            <a:r>
              <a:rPr lang="en-US" sz="900" dirty="0"/>
              <a:t>Integer score = 0</a:t>
            </a:r>
            <a:r>
              <a:rPr lang="en-US" sz="900" dirty="0" smtClean="0"/>
              <a:t>;</a:t>
            </a:r>
          </a:p>
          <a:p>
            <a:pPr marL="0" indent="0">
              <a:lnSpc>
                <a:spcPts val="900"/>
              </a:lnSpc>
              <a:spcBef>
                <a:spcPts val="0"/>
              </a:spcBef>
              <a:buNone/>
            </a:pPr>
            <a:r>
              <a:rPr lang="en-US" sz="900" dirty="0"/>
              <a:t> </a:t>
            </a:r>
            <a:r>
              <a:rPr lang="en-US" sz="900" dirty="0" smtClean="0"/>
              <a:t>      </a:t>
            </a:r>
            <a:r>
              <a:rPr lang="en-US" sz="900" dirty="0"/>
              <a:t> Integer </a:t>
            </a:r>
            <a:r>
              <a:rPr lang="en-US" sz="900" dirty="0" err="1" smtClean="0"/>
              <a:t>rollsIndex</a:t>
            </a:r>
            <a:r>
              <a:rPr lang="en-US" sz="900" dirty="0" smtClean="0"/>
              <a:t> </a:t>
            </a:r>
            <a:r>
              <a:rPr lang="en-US" sz="900" dirty="0"/>
              <a:t>= 0</a:t>
            </a:r>
            <a:r>
              <a:rPr lang="en-US" sz="900" dirty="0" smtClean="0"/>
              <a:t>;</a:t>
            </a:r>
          </a:p>
          <a:p>
            <a:pPr marL="0" indent="0">
              <a:lnSpc>
                <a:spcPts val="900"/>
              </a:lnSpc>
              <a:spcBef>
                <a:spcPts val="0"/>
              </a:spcBef>
              <a:buNone/>
            </a:pPr>
            <a:r>
              <a:rPr lang="en-US" sz="900" dirty="0"/>
              <a:t> </a:t>
            </a:r>
            <a:r>
              <a:rPr lang="en-US" sz="900" dirty="0" smtClean="0"/>
              <a:t>       for (Integer frame=0, frame&lt;10; frame++) {</a:t>
            </a:r>
          </a:p>
          <a:p>
            <a:pPr marL="0" indent="0">
              <a:lnSpc>
                <a:spcPts val="900"/>
              </a:lnSpc>
              <a:spcBef>
                <a:spcPts val="0"/>
              </a:spcBef>
              <a:buNone/>
            </a:pPr>
            <a:r>
              <a:rPr lang="en-US" sz="900" dirty="0" smtClean="0"/>
              <a:t>            if (</a:t>
            </a:r>
            <a:r>
              <a:rPr lang="en-US" sz="900" dirty="0" err="1" smtClean="0"/>
              <a:t>isStrike</a:t>
            </a:r>
            <a:r>
              <a:rPr lang="en-US" sz="900" dirty="0" smtClean="0"/>
              <a:t>(</a:t>
            </a:r>
            <a:r>
              <a:rPr lang="en-US" sz="900" dirty="0" err="1" smtClean="0"/>
              <a:t>rollsIndex</a:t>
            </a:r>
            <a:r>
              <a:rPr lang="en-US" sz="900" dirty="0" smtClean="0"/>
              <a:t>)) {</a:t>
            </a:r>
          </a:p>
          <a:p>
            <a:pPr marL="0" indent="0">
              <a:lnSpc>
                <a:spcPts val="900"/>
              </a:lnSpc>
              <a:spcBef>
                <a:spcPts val="0"/>
              </a:spcBef>
              <a:buNone/>
            </a:pPr>
            <a:r>
              <a:rPr lang="en-US" sz="900" dirty="0"/>
              <a:t> </a:t>
            </a:r>
            <a:r>
              <a:rPr lang="en-US" sz="900" dirty="0" smtClean="0"/>
              <a:t>               score += 10 + </a:t>
            </a:r>
            <a:r>
              <a:rPr lang="en-US" sz="900" dirty="0" err="1" smtClean="0"/>
              <a:t>strikeBonus</a:t>
            </a:r>
            <a:r>
              <a:rPr lang="en-US" sz="900" dirty="0" smtClean="0"/>
              <a:t>(</a:t>
            </a:r>
            <a:r>
              <a:rPr lang="en-US" sz="900" dirty="0" err="1" smtClean="0"/>
              <a:t>rollsIndex</a:t>
            </a:r>
            <a:r>
              <a:rPr lang="en-US" sz="900" dirty="0" smtClean="0"/>
              <a:t>);</a:t>
            </a:r>
          </a:p>
          <a:p>
            <a:pPr marL="0" indent="0">
              <a:lnSpc>
                <a:spcPts val="900"/>
              </a:lnSpc>
              <a:spcBef>
                <a:spcPts val="0"/>
              </a:spcBef>
              <a:buNone/>
            </a:pPr>
            <a:r>
              <a:rPr lang="en-US" sz="900" dirty="0"/>
              <a:t> </a:t>
            </a:r>
            <a:r>
              <a:rPr lang="en-US" sz="900" dirty="0" smtClean="0"/>
              <a:t>               </a:t>
            </a:r>
            <a:r>
              <a:rPr lang="en-US" sz="900" dirty="0" err="1" smtClean="0"/>
              <a:t>rollsIndex</a:t>
            </a:r>
            <a:r>
              <a:rPr lang="en-US" sz="900" dirty="0" smtClean="0"/>
              <a:t>++;</a:t>
            </a:r>
            <a:endParaRPr lang="en-US" sz="900" dirty="0"/>
          </a:p>
          <a:p>
            <a:pPr marL="0" indent="0">
              <a:lnSpc>
                <a:spcPts val="900"/>
              </a:lnSpc>
              <a:spcBef>
                <a:spcPts val="0"/>
              </a:spcBef>
              <a:buNone/>
            </a:pPr>
            <a:r>
              <a:rPr lang="en-US" sz="900" dirty="0" smtClean="0"/>
              <a:t>            } else if ( </a:t>
            </a:r>
            <a:r>
              <a:rPr lang="en-US" sz="900" dirty="0" err="1" smtClean="0"/>
              <a:t>isSpare</a:t>
            </a:r>
            <a:r>
              <a:rPr lang="en-US" sz="900" dirty="0" smtClean="0"/>
              <a:t>(</a:t>
            </a:r>
            <a:r>
              <a:rPr lang="en-US" sz="900" dirty="0" err="1" smtClean="0"/>
              <a:t>rollsIndex</a:t>
            </a:r>
            <a:r>
              <a:rPr lang="en-US" sz="900" dirty="0" smtClean="0"/>
              <a:t>)) {</a:t>
            </a:r>
          </a:p>
          <a:p>
            <a:pPr marL="0" indent="0">
              <a:lnSpc>
                <a:spcPts val="900"/>
              </a:lnSpc>
              <a:spcBef>
                <a:spcPts val="0"/>
              </a:spcBef>
              <a:buNone/>
            </a:pPr>
            <a:r>
              <a:rPr lang="en-US" sz="900" dirty="0" smtClean="0"/>
              <a:t>                score += 10 +  </a:t>
            </a:r>
            <a:r>
              <a:rPr lang="en-US" sz="900" dirty="0" err="1"/>
              <a:t>spareBonus</a:t>
            </a:r>
            <a:r>
              <a:rPr lang="en-US" sz="900" dirty="0" smtClean="0"/>
              <a:t>(</a:t>
            </a:r>
            <a:r>
              <a:rPr lang="en-US" sz="900" dirty="0" err="1" smtClean="0"/>
              <a:t>rollsIndex</a:t>
            </a:r>
            <a:r>
              <a:rPr lang="en-US" sz="900" dirty="0" smtClean="0"/>
              <a:t>);</a:t>
            </a:r>
          </a:p>
          <a:p>
            <a:pPr marL="0" indent="0">
              <a:lnSpc>
                <a:spcPts val="900"/>
              </a:lnSpc>
              <a:spcBef>
                <a:spcPts val="0"/>
              </a:spcBef>
              <a:buNone/>
            </a:pPr>
            <a:r>
              <a:rPr lang="en-US" sz="900" dirty="0" smtClean="0"/>
              <a:t>                </a:t>
            </a:r>
            <a:r>
              <a:rPr lang="en-US" sz="900" dirty="0" err="1" smtClean="0"/>
              <a:t>rollsIndex</a:t>
            </a:r>
            <a:r>
              <a:rPr lang="en-US" sz="900" dirty="0" smtClean="0"/>
              <a:t> += 2;</a:t>
            </a:r>
          </a:p>
          <a:p>
            <a:pPr marL="0" indent="0">
              <a:lnSpc>
                <a:spcPts val="900"/>
              </a:lnSpc>
              <a:spcBef>
                <a:spcPts val="0"/>
              </a:spcBef>
              <a:buNone/>
            </a:pPr>
            <a:r>
              <a:rPr lang="en-US" sz="900" dirty="0"/>
              <a:t> </a:t>
            </a:r>
            <a:r>
              <a:rPr lang="en-US" sz="900" dirty="0" smtClean="0"/>
              <a:t>           } else {</a:t>
            </a:r>
          </a:p>
          <a:p>
            <a:pPr marL="0" indent="0">
              <a:lnSpc>
                <a:spcPts val="900"/>
              </a:lnSpc>
              <a:spcBef>
                <a:spcPts val="0"/>
              </a:spcBef>
              <a:buNone/>
            </a:pPr>
            <a:r>
              <a:rPr lang="en-US" sz="900" dirty="0"/>
              <a:t> </a:t>
            </a:r>
            <a:r>
              <a:rPr lang="en-US" sz="900" dirty="0" smtClean="0"/>
              <a:t>               score += </a:t>
            </a:r>
            <a:r>
              <a:rPr lang="en-US" sz="900" dirty="0" err="1" smtClean="0"/>
              <a:t>sumOfBallsInFrame</a:t>
            </a:r>
            <a:r>
              <a:rPr lang="en-US" sz="900" dirty="0" smtClean="0"/>
              <a:t>(</a:t>
            </a:r>
            <a:r>
              <a:rPr lang="en-US" sz="900" dirty="0" err="1" smtClean="0"/>
              <a:t>rollsIndex</a:t>
            </a:r>
            <a:r>
              <a:rPr lang="en-US" sz="900" dirty="0" smtClean="0"/>
              <a:t>);</a:t>
            </a:r>
          </a:p>
          <a:p>
            <a:pPr marL="0" indent="0">
              <a:lnSpc>
                <a:spcPts val="900"/>
              </a:lnSpc>
              <a:spcBef>
                <a:spcPts val="0"/>
              </a:spcBef>
              <a:buNone/>
            </a:pPr>
            <a:r>
              <a:rPr lang="en-US" sz="900" dirty="0"/>
              <a:t> </a:t>
            </a:r>
            <a:r>
              <a:rPr lang="en-US" sz="900" dirty="0" smtClean="0"/>
              <a:t>               </a:t>
            </a:r>
            <a:r>
              <a:rPr lang="en-US" sz="900" dirty="0" err="1" smtClean="0"/>
              <a:t>rollsIndex</a:t>
            </a:r>
            <a:r>
              <a:rPr lang="en-US" sz="900" dirty="0" smtClean="0"/>
              <a:t>+=2;</a:t>
            </a:r>
            <a:endParaRPr lang="en-US" sz="900" dirty="0"/>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return score;</a:t>
            </a:r>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a:t>
            </a:r>
          </a:p>
          <a:p>
            <a:pPr marL="0" indent="0">
              <a:lnSpc>
                <a:spcPts val="900"/>
              </a:lnSpc>
              <a:spcBef>
                <a:spcPts val="0"/>
              </a:spcBef>
              <a:buNone/>
            </a:pPr>
            <a:r>
              <a:rPr lang="en-US" sz="900" dirty="0"/>
              <a:t> </a:t>
            </a:r>
            <a:r>
              <a:rPr lang="en-US" sz="900" dirty="0" smtClean="0"/>
              <a:t>   private Boolean </a:t>
            </a:r>
            <a:r>
              <a:rPr lang="en-US" sz="900" dirty="0" err="1" smtClean="0"/>
              <a:t>isStrike</a:t>
            </a:r>
            <a:r>
              <a:rPr lang="en-US" sz="900" dirty="0" smtClean="0"/>
              <a:t>(Integer </a:t>
            </a:r>
            <a:r>
              <a:rPr lang="en-US" sz="900" dirty="0" err="1" smtClean="0"/>
              <a:t>rollsIndex</a:t>
            </a:r>
            <a:r>
              <a:rPr lang="en-US" sz="900" dirty="0" smtClean="0"/>
              <a:t>) {</a:t>
            </a:r>
          </a:p>
          <a:p>
            <a:pPr marL="0" indent="0">
              <a:lnSpc>
                <a:spcPts val="900"/>
              </a:lnSpc>
              <a:spcBef>
                <a:spcPts val="0"/>
              </a:spcBef>
              <a:buNone/>
            </a:pPr>
            <a:r>
              <a:rPr lang="en-US" sz="900" dirty="0" smtClean="0"/>
              <a:t>        return rolls[</a:t>
            </a:r>
            <a:r>
              <a:rPr lang="en-US" sz="900" dirty="0" err="1" smtClean="0"/>
              <a:t>rollsIndex</a:t>
            </a:r>
            <a:r>
              <a:rPr lang="en-US" sz="900" dirty="0" smtClean="0"/>
              <a:t>] == 10;</a:t>
            </a:r>
            <a:endParaRPr lang="en-US" sz="900" dirty="0"/>
          </a:p>
          <a:p>
            <a:pPr marL="0" indent="0">
              <a:lnSpc>
                <a:spcPts val="900"/>
              </a:lnSpc>
              <a:spcBef>
                <a:spcPts val="0"/>
              </a:spcBef>
              <a:buNone/>
            </a:pPr>
            <a:r>
              <a:rPr lang="en-US" sz="900" dirty="0" smtClean="0"/>
              <a:t>    }</a:t>
            </a:r>
            <a:endParaRPr lang="en-US" sz="900" dirty="0"/>
          </a:p>
          <a:p>
            <a:pPr marL="0" indent="0">
              <a:lnSpc>
                <a:spcPts val="900"/>
              </a:lnSpc>
              <a:spcBef>
                <a:spcPts val="0"/>
              </a:spcBef>
              <a:buNone/>
            </a:pPr>
            <a:r>
              <a:rPr lang="en-US" sz="900" dirty="0" smtClean="0"/>
              <a:t>    private Integer </a:t>
            </a:r>
            <a:r>
              <a:rPr lang="en-US" sz="900" dirty="0" err="1" smtClean="0"/>
              <a:t>sumOfBallsInFrame</a:t>
            </a:r>
            <a:r>
              <a:rPr lang="en-US" sz="900" dirty="0" smtClean="0"/>
              <a:t>(Integer </a:t>
            </a:r>
            <a:r>
              <a:rPr lang="en-US" sz="900" dirty="0" err="1" smtClean="0"/>
              <a:t>rollsIndex</a:t>
            </a:r>
            <a:r>
              <a:rPr lang="en-US" sz="900" dirty="0" smtClean="0"/>
              <a:t>) {</a:t>
            </a:r>
          </a:p>
          <a:p>
            <a:pPr marL="0" indent="0">
              <a:lnSpc>
                <a:spcPts val="900"/>
              </a:lnSpc>
              <a:spcBef>
                <a:spcPts val="0"/>
              </a:spcBef>
              <a:buNone/>
            </a:pPr>
            <a:r>
              <a:rPr lang="en-US" sz="900" dirty="0" smtClean="0"/>
              <a:t>        return rolls[</a:t>
            </a:r>
            <a:r>
              <a:rPr lang="en-US" sz="900" dirty="0" err="1" smtClean="0"/>
              <a:t>rollsIndex</a:t>
            </a:r>
            <a:r>
              <a:rPr lang="en-US" sz="900" dirty="0" smtClean="0"/>
              <a:t>] + rolls[rollsIndex+1];</a:t>
            </a:r>
          </a:p>
          <a:p>
            <a:pPr marL="0" indent="0">
              <a:lnSpc>
                <a:spcPts val="900"/>
              </a:lnSpc>
              <a:spcBef>
                <a:spcPts val="0"/>
              </a:spcBef>
              <a:buNone/>
            </a:pPr>
            <a:r>
              <a:rPr lang="en-US" sz="900" dirty="0"/>
              <a:t> </a:t>
            </a:r>
            <a:r>
              <a:rPr lang="en-US" sz="900" dirty="0" smtClean="0"/>
              <a:t>   }</a:t>
            </a:r>
          </a:p>
          <a:p>
            <a:pPr marL="0" indent="0">
              <a:lnSpc>
                <a:spcPts val="900"/>
              </a:lnSpc>
              <a:spcBef>
                <a:spcPts val="0"/>
              </a:spcBef>
              <a:buNone/>
            </a:pPr>
            <a:r>
              <a:rPr lang="en-US" sz="900" dirty="0" smtClean="0"/>
              <a:t>    private </a:t>
            </a:r>
            <a:r>
              <a:rPr lang="en-US" sz="900" dirty="0"/>
              <a:t>Integer </a:t>
            </a:r>
            <a:r>
              <a:rPr lang="en-US" sz="900" dirty="0" err="1"/>
              <a:t>spareBounus</a:t>
            </a:r>
            <a:r>
              <a:rPr lang="en-US" sz="900" dirty="0"/>
              <a:t>(Integer </a:t>
            </a:r>
            <a:r>
              <a:rPr lang="en-US" sz="900" dirty="0" err="1" smtClean="0"/>
              <a:t>rollsIndex</a:t>
            </a:r>
            <a:r>
              <a:rPr lang="en-US" sz="900" dirty="0" smtClean="0"/>
              <a:t>) </a:t>
            </a:r>
            <a:r>
              <a:rPr lang="en-US" sz="900" dirty="0"/>
              <a:t>{</a:t>
            </a:r>
          </a:p>
          <a:p>
            <a:pPr marL="0" indent="0">
              <a:lnSpc>
                <a:spcPts val="900"/>
              </a:lnSpc>
              <a:spcBef>
                <a:spcPts val="0"/>
              </a:spcBef>
              <a:buNone/>
            </a:pPr>
            <a:r>
              <a:rPr lang="en-US" sz="900" dirty="0"/>
              <a:t>        return </a:t>
            </a:r>
            <a:r>
              <a:rPr lang="en-US" sz="900" dirty="0" smtClean="0"/>
              <a:t>rolls[rollsIndex+2]</a:t>
            </a:r>
            <a:r>
              <a:rPr lang="en-US" sz="900" dirty="0"/>
              <a:t>;</a:t>
            </a:r>
          </a:p>
          <a:p>
            <a:pPr marL="0" indent="0">
              <a:lnSpc>
                <a:spcPts val="900"/>
              </a:lnSpc>
              <a:spcBef>
                <a:spcPts val="0"/>
              </a:spcBef>
              <a:buNone/>
            </a:pPr>
            <a:r>
              <a:rPr lang="en-US" sz="900" dirty="0"/>
              <a:t>    </a:t>
            </a:r>
            <a:r>
              <a:rPr lang="en-US" sz="900" dirty="0" smtClean="0"/>
              <a:t>}</a:t>
            </a:r>
          </a:p>
          <a:p>
            <a:pPr marL="0" indent="0">
              <a:lnSpc>
                <a:spcPts val="900"/>
              </a:lnSpc>
              <a:spcBef>
                <a:spcPts val="0"/>
              </a:spcBef>
              <a:buNone/>
            </a:pPr>
            <a:r>
              <a:rPr lang="en-US" sz="900" dirty="0" smtClean="0"/>
              <a:t>    private Integer </a:t>
            </a:r>
            <a:r>
              <a:rPr lang="en-US" sz="900" dirty="0" err="1" smtClean="0"/>
              <a:t>strikeBounus</a:t>
            </a:r>
            <a:r>
              <a:rPr lang="en-US" sz="900" dirty="0" smtClean="0"/>
              <a:t>(Integer </a:t>
            </a:r>
            <a:r>
              <a:rPr lang="en-US" sz="900" dirty="0" err="1" smtClean="0"/>
              <a:t>rollsIndex</a:t>
            </a:r>
            <a:r>
              <a:rPr lang="en-US" sz="900" dirty="0" smtClean="0"/>
              <a:t>) {</a:t>
            </a:r>
          </a:p>
          <a:p>
            <a:pPr marL="0" indent="0">
              <a:lnSpc>
                <a:spcPts val="900"/>
              </a:lnSpc>
              <a:spcBef>
                <a:spcPts val="0"/>
              </a:spcBef>
              <a:buNone/>
            </a:pPr>
            <a:r>
              <a:rPr lang="en-US" sz="900" dirty="0" smtClean="0"/>
              <a:t>        return rolls[rollsIndex+1] + rolls[rollsIndex+2];</a:t>
            </a:r>
            <a:endParaRPr lang="en-US" sz="900" dirty="0"/>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    private </a:t>
            </a:r>
            <a:r>
              <a:rPr lang="en-US" sz="900" dirty="0"/>
              <a:t>Boolean </a:t>
            </a:r>
            <a:r>
              <a:rPr lang="en-US" sz="900" dirty="0" err="1"/>
              <a:t>isSpare</a:t>
            </a:r>
            <a:r>
              <a:rPr lang="en-US" sz="900" dirty="0"/>
              <a:t>(Integer </a:t>
            </a:r>
            <a:r>
              <a:rPr lang="en-US" sz="900" dirty="0" err="1" smtClean="0"/>
              <a:t>rollsIndex</a:t>
            </a:r>
            <a:r>
              <a:rPr lang="en-US" sz="900" dirty="0" smtClean="0"/>
              <a:t>) </a:t>
            </a:r>
            <a:r>
              <a:rPr lang="en-US" sz="900" dirty="0"/>
              <a:t>{</a:t>
            </a:r>
          </a:p>
          <a:p>
            <a:pPr marL="0" indent="0">
              <a:lnSpc>
                <a:spcPts val="900"/>
              </a:lnSpc>
              <a:spcBef>
                <a:spcPts val="0"/>
              </a:spcBef>
              <a:buNone/>
            </a:pPr>
            <a:r>
              <a:rPr lang="en-US" sz="900" dirty="0" smtClean="0"/>
              <a:t>        return </a:t>
            </a:r>
            <a:r>
              <a:rPr lang="en-US" sz="900" dirty="0"/>
              <a:t>rolls</a:t>
            </a:r>
            <a:r>
              <a:rPr lang="en-US" sz="900" dirty="0" smtClean="0"/>
              <a:t>[</a:t>
            </a:r>
            <a:r>
              <a:rPr lang="en-US" sz="900" dirty="0" err="1" smtClean="0"/>
              <a:t>rollsIndex</a:t>
            </a:r>
            <a:r>
              <a:rPr lang="en-US" sz="900" dirty="0" smtClean="0"/>
              <a:t>] </a:t>
            </a:r>
            <a:r>
              <a:rPr lang="en-US" sz="900" dirty="0"/>
              <a:t>+ rolls</a:t>
            </a:r>
            <a:r>
              <a:rPr lang="en-US" sz="900" dirty="0" smtClean="0"/>
              <a:t>[rollsIndex+1] </a:t>
            </a:r>
            <a:r>
              <a:rPr lang="en-US" sz="900" dirty="0"/>
              <a:t>== 10;</a:t>
            </a:r>
          </a:p>
          <a:p>
            <a:pPr marL="0" indent="0">
              <a:lnSpc>
                <a:spcPts val="900"/>
              </a:lnSpc>
              <a:spcBef>
                <a:spcPts val="0"/>
              </a:spcBef>
              <a:buNone/>
            </a:pPr>
            <a:r>
              <a:rPr lang="en-US" sz="900" dirty="0" smtClean="0"/>
              <a:t>    }</a:t>
            </a:r>
          </a:p>
          <a:p>
            <a:pPr marL="0" indent="0">
              <a:lnSpc>
                <a:spcPts val="900"/>
              </a:lnSpc>
              <a:spcBef>
                <a:spcPts val="0"/>
              </a:spcBef>
              <a:buNone/>
            </a:pPr>
            <a:r>
              <a:rPr lang="en-US" sz="900" dirty="0" smtClean="0"/>
              <a:t>}</a:t>
            </a:r>
            <a:endParaRPr lang="en-US" sz="900" dirty="0"/>
          </a:p>
        </p:txBody>
      </p:sp>
      <p:sp>
        <p:nvSpPr>
          <p:cNvPr id="8"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9" name="Picture 8" descr="Green-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1221851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200400" y="1397161"/>
            <a:ext cx="2438400" cy="1987725"/>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3200400" y="652551"/>
            <a:ext cx="24384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886200" y="590550"/>
            <a:ext cx="813256" cy="369332"/>
          </a:xfrm>
          <a:prstGeom prst="rect">
            <a:avLst/>
          </a:prstGeom>
          <a:noFill/>
        </p:spPr>
        <p:txBody>
          <a:bodyPr wrap="none" rtlCol="0">
            <a:spAutoFit/>
          </a:bodyPr>
          <a:lstStyle/>
          <a:p>
            <a:r>
              <a:rPr lang="en-US" dirty="0" smtClean="0"/>
              <a:t>Game</a:t>
            </a:r>
            <a:endParaRPr lang="en-US" dirty="0"/>
          </a:p>
        </p:txBody>
      </p:sp>
      <p:sp>
        <p:nvSpPr>
          <p:cNvPr id="5" name="TextBox 4"/>
          <p:cNvSpPr txBox="1"/>
          <p:nvPr/>
        </p:nvSpPr>
        <p:spPr>
          <a:xfrm>
            <a:off x="3200400" y="1397165"/>
            <a:ext cx="2438400" cy="2092881"/>
          </a:xfrm>
          <a:prstGeom prst="rect">
            <a:avLst/>
          </a:prstGeom>
          <a:noFill/>
        </p:spPr>
        <p:txBody>
          <a:bodyPr wrap="square" rtlCol="0">
            <a:spAutoFit/>
          </a:bodyPr>
          <a:lstStyle/>
          <a:p>
            <a:r>
              <a:rPr lang="en-US" sz="1400" dirty="0" smtClean="0"/>
              <a:t>public roll(Integer)</a:t>
            </a:r>
          </a:p>
          <a:p>
            <a:r>
              <a:rPr lang="en-US" sz="1400" dirty="0" smtClean="0"/>
              <a:t>public score()</a:t>
            </a:r>
          </a:p>
          <a:p>
            <a:endParaRPr lang="en-US" sz="1400" dirty="0" smtClean="0"/>
          </a:p>
          <a:p>
            <a:r>
              <a:rPr lang="en-US" sz="1200" dirty="0" err="1" smtClean="0"/>
              <a:t>isSpare</a:t>
            </a:r>
            <a:r>
              <a:rPr lang="en-US" sz="1200" dirty="0" smtClean="0"/>
              <a:t>(</a:t>
            </a:r>
            <a:r>
              <a:rPr lang="en-US" sz="1200" dirty="0"/>
              <a:t>Integer</a:t>
            </a:r>
            <a:r>
              <a:rPr lang="en-US" sz="1200" dirty="0" smtClean="0"/>
              <a:t>)</a:t>
            </a:r>
          </a:p>
          <a:p>
            <a:r>
              <a:rPr lang="en-US" sz="1200" dirty="0" err="1" smtClean="0"/>
              <a:t>isStrike</a:t>
            </a:r>
            <a:r>
              <a:rPr lang="en-US" sz="1200" dirty="0" smtClean="0"/>
              <a:t>(Integer)</a:t>
            </a:r>
          </a:p>
          <a:p>
            <a:r>
              <a:rPr lang="en-US" sz="1200" dirty="0" err="1" smtClean="0"/>
              <a:t>sumOfBallsInFrame</a:t>
            </a:r>
            <a:r>
              <a:rPr lang="en-US" sz="1200" dirty="0" smtClean="0"/>
              <a:t>(Integer)</a:t>
            </a:r>
          </a:p>
          <a:p>
            <a:r>
              <a:rPr lang="en-US" sz="1200" dirty="0" err="1" smtClean="0"/>
              <a:t>spareBonus</a:t>
            </a:r>
            <a:r>
              <a:rPr lang="en-US" sz="1200" dirty="0" smtClean="0"/>
              <a:t>(Integer)</a:t>
            </a:r>
          </a:p>
          <a:p>
            <a:r>
              <a:rPr lang="en-US" sz="1200" dirty="0" err="1" smtClean="0"/>
              <a:t>strikeBonus</a:t>
            </a:r>
            <a:r>
              <a:rPr lang="en-US" sz="1200" dirty="0" smtClean="0"/>
              <a:t>(Integer)</a:t>
            </a:r>
          </a:p>
          <a:p>
            <a:endParaRPr lang="en-US" sz="1400" dirty="0" smtClean="0"/>
          </a:p>
          <a:p>
            <a:endParaRPr lang="en-US" sz="1400" dirty="0"/>
          </a:p>
        </p:txBody>
      </p:sp>
      <p:sp>
        <p:nvSpPr>
          <p:cNvPr id="15" name="Rectangle 14"/>
          <p:cNvSpPr/>
          <p:nvPr/>
        </p:nvSpPr>
        <p:spPr>
          <a:xfrm>
            <a:off x="3200400" y="939962"/>
            <a:ext cx="2438400" cy="4572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TextBox 17"/>
          <p:cNvSpPr txBox="1"/>
          <p:nvPr/>
        </p:nvSpPr>
        <p:spPr>
          <a:xfrm>
            <a:off x="3200405" y="895350"/>
            <a:ext cx="1981195" cy="523220"/>
          </a:xfrm>
          <a:prstGeom prst="rect">
            <a:avLst/>
          </a:prstGeom>
          <a:noFill/>
        </p:spPr>
        <p:txBody>
          <a:bodyPr wrap="square" rtlCol="0">
            <a:spAutoFit/>
          </a:bodyPr>
          <a:lstStyle/>
          <a:p>
            <a:r>
              <a:rPr lang="en-US" sz="1400" dirty="0" smtClean="0"/>
              <a:t>List rolls</a:t>
            </a:r>
          </a:p>
          <a:p>
            <a:r>
              <a:rPr lang="en-US" sz="1400" dirty="0" smtClean="0"/>
              <a:t>Integer </a:t>
            </a:r>
            <a:r>
              <a:rPr lang="en-US" sz="1400" dirty="0" err="1" smtClean="0"/>
              <a:t>currentRoll</a:t>
            </a:r>
            <a:endParaRPr lang="en-US" sz="1400" dirty="0"/>
          </a:p>
        </p:txBody>
      </p:sp>
      <p:sp>
        <p:nvSpPr>
          <p:cNvPr id="26" name="TextBox 25"/>
          <p:cNvSpPr txBox="1"/>
          <p:nvPr/>
        </p:nvSpPr>
        <p:spPr>
          <a:xfrm>
            <a:off x="990600" y="3613487"/>
            <a:ext cx="7239000"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Next Use Case:</a:t>
            </a:r>
          </a:p>
          <a:p>
            <a:pPr algn="ctr"/>
            <a:endParaRPr lang="en-US" dirty="0"/>
          </a:p>
          <a:p>
            <a:pPr algn="ctr"/>
            <a:r>
              <a:rPr lang="en-US" sz="2400" dirty="0" smtClean="0"/>
              <a:t>Score is 300 if bowler rolls a perfect game</a:t>
            </a:r>
            <a:endParaRPr lang="en-US" sz="2400" dirty="0"/>
          </a:p>
        </p:txBody>
      </p:sp>
      <p:sp>
        <p:nvSpPr>
          <p:cNvPr id="27" name="Rectangle 26"/>
          <p:cNvSpPr/>
          <p:nvPr/>
        </p:nvSpPr>
        <p:spPr>
          <a:xfrm>
            <a:off x="0" y="133350"/>
            <a:ext cx="8915400" cy="369332"/>
          </a:xfrm>
          <a:prstGeom prst="rect">
            <a:avLst/>
          </a:prstGeom>
        </p:spPr>
        <p:txBody>
          <a:bodyPr wrap="square">
            <a:spAutoFit/>
          </a:bodyPr>
          <a:lstStyle/>
          <a:p>
            <a:pPr lvl="1" algn="ctr"/>
            <a:r>
              <a:rPr lang="en-US" dirty="0"/>
              <a:t>Unit Test </a:t>
            </a:r>
            <a:r>
              <a:rPr lang="en-US" dirty="0" smtClean="0"/>
              <a:t>#4 – Score calculates properly if bowler rolls a strike</a:t>
            </a:r>
            <a:endParaRPr lang="en-US" dirty="0"/>
          </a:p>
        </p:txBody>
      </p:sp>
    </p:spTree>
    <p:extLst>
      <p:ext uri="{BB962C8B-B14F-4D97-AF65-F5344CB8AC3E}">
        <p14:creationId xmlns:p14="http://schemas.microsoft.com/office/powerpoint/2010/main" val="3527616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yellow-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36" y="4283583"/>
            <a:ext cx="867664" cy="859917"/>
          </a:xfrm>
          <a:prstGeom prst="rect">
            <a:avLst/>
          </a:prstGeom>
        </p:spPr>
      </p:pic>
      <p:sp>
        <p:nvSpPr>
          <p:cNvPr id="16" name="Title 1"/>
          <p:cNvSpPr>
            <a:spLocks noGrp="1"/>
          </p:cNvSpPr>
          <p:nvPr>
            <p:ph type="title"/>
          </p:nvPr>
        </p:nvSpPr>
        <p:spPr>
          <a:xfrm>
            <a:off x="0" y="0"/>
            <a:ext cx="9144000" cy="696342"/>
          </a:xfrm>
        </p:spPr>
        <p:txBody>
          <a:bodyPr>
            <a:normAutofit/>
          </a:bodyPr>
          <a:lstStyle/>
          <a:p>
            <a:r>
              <a:rPr lang="en-US" dirty="0" smtClean="0"/>
              <a:t>The Fifth Test</a:t>
            </a:r>
            <a:endParaRPr lang="en-US" dirty="0"/>
          </a:p>
        </p:txBody>
      </p:sp>
      <p:sp>
        <p:nvSpPr>
          <p:cNvPr id="17" name="Content Placeholder 2"/>
          <p:cNvSpPr>
            <a:spLocks noGrp="1"/>
          </p:cNvSpPr>
          <p:nvPr>
            <p:ph idx="1"/>
          </p:nvPr>
        </p:nvSpPr>
        <p:spPr>
          <a:xfrm>
            <a:off x="5" y="361950"/>
            <a:ext cx="4728629" cy="4300184"/>
          </a:xfrm>
        </p:spPr>
        <p:txBody>
          <a:bodyPr>
            <a:noAutofit/>
          </a:bodyPr>
          <a:lstStyle/>
          <a:p>
            <a:pPr marL="0" indent="0">
              <a:lnSpc>
                <a:spcPts val="1100"/>
              </a:lnSpc>
              <a:spcBef>
                <a:spcPts val="0"/>
              </a:spcBef>
              <a:buNone/>
            </a:pPr>
            <a:r>
              <a:rPr lang="en-US" sz="900" dirty="0" smtClean="0">
                <a:cs typeface="Optima"/>
              </a:rPr>
              <a:t>    ……..</a:t>
            </a:r>
            <a:endParaRPr lang="en-US" sz="900" dirty="0">
              <a:cs typeface="Optima"/>
            </a:endParaRPr>
          </a:p>
          <a:p>
            <a:pPr marL="0" indent="0">
              <a:lnSpc>
                <a:spcPts val="1100"/>
              </a:lnSpc>
              <a:spcBef>
                <a:spcPts val="0"/>
              </a:spcBef>
              <a:buNone/>
            </a:pPr>
            <a:r>
              <a:rPr lang="en-US" sz="900" dirty="0">
                <a:cs typeface="Optima"/>
              </a:rPr>
              <a:t>    static </a:t>
            </a:r>
            <a:r>
              <a:rPr lang="en-US" sz="900" dirty="0" err="1">
                <a:cs typeface="Optima"/>
              </a:rPr>
              <a:t>testMethod</a:t>
            </a:r>
            <a:r>
              <a:rPr lang="en-US" sz="900" dirty="0">
                <a:cs typeface="Optima"/>
              </a:rPr>
              <a:t> void </a:t>
            </a:r>
            <a:r>
              <a:rPr lang="en-US" sz="900" dirty="0" err="1">
                <a:cs typeface="Optima"/>
              </a:rPr>
              <a:t>testOneSpare</a:t>
            </a:r>
            <a:r>
              <a:rPr lang="en-US" sz="900" dirty="0">
                <a:cs typeface="Optima"/>
              </a:rPr>
              <a:t>() {</a:t>
            </a:r>
          </a:p>
          <a:p>
            <a:pPr marL="0" indent="0">
              <a:lnSpc>
                <a:spcPts val="1100"/>
              </a:lnSpc>
              <a:spcBef>
                <a:spcPts val="0"/>
              </a:spcBef>
              <a:buNone/>
            </a:pPr>
            <a:r>
              <a:rPr lang="en-US" sz="900" dirty="0">
                <a:solidFill>
                  <a:srgbClr val="000000"/>
                </a:solidFill>
                <a:cs typeface="Optima"/>
              </a:rPr>
              <a:t>        </a:t>
            </a:r>
            <a:r>
              <a:rPr lang="en-US" sz="900" dirty="0" err="1" smtClean="0">
                <a:solidFill>
                  <a:srgbClr val="000000"/>
                </a:solidFill>
                <a:cs typeface="Optima"/>
              </a:rPr>
              <a:t>rollSpare</a:t>
            </a:r>
            <a:r>
              <a:rPr lang="en-US" sz="900" dirty="0" smtClean="0">
                <a:solidFill>
                  <a:srgbClr val="000000"/>
                </a:solidFill>
                <a:cs typeface="Optima"/>
              </a:rPr>
              <a:t>();</a:t>
            </a:r>
            <a:endParaRPr lang="en-US" sz="900" dirty="0">
              <a:solidFill>
                <a:srgbClr val="000000"/>
              </a:solidFill>
              <a:cs typeface="Optima"/>
            </a:endParaRP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(3);</a:t>
            </a:r>
          </a:p>
          <a:p>
            <a:pPr marL="0" indent="0">
              <a:lnSpc>
                <a:spcPts val="1100"/>
              </a:lnSpc>
              <a:spcBef>
                <a:spcPts val="0"/>
              </a:spcBef>
              <a:buNone/>
            </a:pPr>
            <a:r>
              <a:rPr lang="en-US" sz="900" dirty="0">
                <a:cs typeface="Optima"/>
              </a:rPr>
              <a:t>        </a:t>
            </a:r>
            <a:r>
              <a:rPr lang="en-US" sz="900" dirty="0" err="1">
                <a:cs typeface="Optima"/>
              </a:rPr>
              <a:t>rollMany</a:t>
            </a:r>
            <a:r>
              <a:rPr lang="en-US" sz="900" dirty="0">
                <a:cs typeface="Optima"/>
              </a:rPr>
              <a:t>(17,0);</a:t>
            </a:r>
          </a:p>
          <a:p>
            <a:pPr marL="0" indent="0">
              <a:lnSpc>
                <a:spcPts val="1100"/>
              </a:lnSpc>
              <a:spcBef>
                <a:spcPts val="0"/>
              </a:spcBef>
              <a:buNone/>
            </a:pPr>
            <a:r>
              <a:rPr lang="en-US" sz="900" dirty="0">
                <a:cs typeface="Optima"/>
              </a:rPr>
              <a:t>       </a:t>
            </a:r>
            <a:r>
              <a:rPr lang="en-US" sz="900" dirty="0" err="1">
                <a:cs typeface="Optima"/>
              </a:rPr>
              <a:t>System.assertEquals</a:t>
            </a:r>
            <a:r>
              <a:rPr lang="en-US" sz="900" dirty="0">
                <a:cs typeface="Optima"/>
              </a:rPr>
              <a:t>(16,g.score(), ‘Spare not scored correctly’);</a:t>
            </a:r>
          </a:p>
          <a:p>
            <a:pPr marL="0" indent="0">
              <a:lnSpc>
                <a:spcPts val="1100"/>
              </a:lnSpc>
              <a:spcBef>
                <a:spcPts val="0"/>
              </a:spcBef>
              <a:buNone/>
            </a:pPr>
            <a:r>
              <a:rPr lang="en-US" sz="900" dirty="0" smtClean="0">
                <a:cs typeface="Optima"/>
              </a:rPr>
              <a:t>    }</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public </a:t>
            </a:r>
            <a:r>
              <a:rPr lang="en-US" sz="900" dirty="0" err="1" smtClean="0">
                <a:cs typeface="Optima"/>
              </a:rPr>
              <a:t>testMethod</a:t>
            </a:r>
            <a:r>
              <a:rPr lang="en-US" sz="900" dirty="0" smtClean="0">
                <a:cs typeface="Optima"/>
              </a:rPr>
              <a:t> void </a:t>
            </a:r>
            <a:r>
              <a:rPr lang="en-US" sz="900" dirty="0" err="1" smtClean="0">
                <a:cs typeface="Optima"/>
              </a:rPr>
              <a:t>testOneStrike</a:t>
            </a:r>
            <a:r>
              <a:rPr lang="en-US" sz="900" dirty="0" smtClean="0">
                <a:cs typeface="Optima"/>
              </a:rPr>
              <a:t>() {</a:t>
            </a:r>
          </a:p>
          <a:p>
            <a:pPr marL="0" indent="0">
              <a:lnSpc>
                <a:spcPts val="1100"/>
              </a:lnSpc>
              <a:spcBef>
                <a:spcPts val="0"/>
              </a:spcBef>
              <a:buNone/>
            </a:pPr>
            <a:r>
              <a:rPr lang="en-US" sz="900" dirty="0" smtClean="0">
                <a:cs typeface="Optima"/>
              </a:rPr>
              <a:t>        </a:t>
            </a:r>
            <a:r>
              <a:rPr lang="en-US" sz="900" dirty="0" err="1">
                <a:cs typeface="Optima"/>
              </a:rPr>
              <a:t>rollStrike</a:t>
            </a:r>
            <a:r>
              <a:rPr lang="en-US" sz="900" dirty="0">
                <a:cs typeface="Optima"/>
              </a:rPr>
              <a:t>(10);</a:t>
            </a:r>
          </a:p>
          <a:p>
            <a:pPr marL="0" indent="0">
              <a:lnSpc>
                <a:spcPts val="1100"/>
              </a:lnSpc>
              <a:spcBef>
                <a:spcPts val="0"/>
              </a:spcBef>
              <a:buNone/>
            </a:pPr>
            <a:r>
              <a:rPr lang="en-US" sz="900" dirty="0" smtClean="0">
                <a:cs typeface="Optima"/>
              </a:rPr>
              <a:t>        </a:t>
            </a:r>
            <a:r>
              <a:rPr lang="en-US" sz="900" dirty="0" err="1" smtClean="0">
                <a:cs typeface="Optima"/>
              </a:rPr>
              <a:t>g.roll</a:t>
            </a:r>
            <a:r>
              <a:rPr lang="en-US" sz="900" dirty="0" smtClean="0">
                <a:cs typeface="Optima"/>
              </a:rPr>
              <a:t>(3);</a:t>
            </a:r>
          </a:p>
          <a:p>
            <a:pPr marL="0" indent="0">
              <a:lnSpc>
                <a:spcPts val="1100"/>
              </a:lnSpc>
              <a:spcBef>
                <a:spcPts val="0"/>
              </a:spcBef>
              <a:buNone/>
            </a:pPr>
            <a:r>
              <a:rPr lang="en-US" sz="900" dirty="0">
                <a:cs typeface="Optima"/>
              </a:rPr>
              <a:t> </a:t>
            </a:r>
            <a:r>
              <a:rPr lang="en-US" sz="900" dirty="0" smtClean="0">
                <a:cs typeface="Optima"/>
              </a:rPr>
              <a:t>       </a:t>
            </a:r>
            <a:r>
              <a:rPr lang="en-US" sz="900" dirty="0" err="1" smtClean="0">
                <a:cs typeface="Optima"/>
              </a:rPr>
              <a:t>g.roll</a:t>
            </a:r>
            <a:r>
              <a:rPr lang="en-US" sz="900" dirty="0" smtClean="0">
                <a:cs typeface="Optima"/>
              </a:rPr>
              <a:t>(4);</a:t>
            </a:r>
          </a:p>
          <a:p>
            <a:pPr marL="0" indent="0">
              <a:lnSpc>
                <a:spcPts val="1100"/>
              </a:lnSpc>
              <a:spcBef>
                <a:spcPts val="0"/>
              </a:spcBef>
              <a:buNone/>
            </a:pPr>
            <a:r>
              <a:rPr lang="en-US" sz="900" dirty="0">
                <a:cs typeface="Optima"/>
              </a:rPr>
              <a:t> </a:t>
            </a:r>
            <a:r>
              <a:rPr lang="en-US" sz="900" dirty="0" smtClean="0">
                <a:cs typeface="Optima"/>
              </a:rPr>
              <a:t>       </a:t>
            </a:r>
            <a:r>
              <a:rPr lang="en-US" sz="900" dirty="0" err="1" smtClean="0">
                <a:cs typeface="Optima"/>
              </a:rPr>
              <a:t>rollMany</a:t>
            </a:r>
            <a:r>
              <a:rPr lang="en-US" sz="900" dirty="0" smtClean="0">
                <a:cs typeface="Optima"/>
              </a:rPr>
              <a:t>(16, 0);</a:t>
            </a:r>
          </a:p>
          <a:p>
            <a:pPr marL="0" indent="0">
              <a:lnSpc>
                <a:spcPts val="1100"/>
              </a:lnSpc>
              <a:spcBef>
                <a:spcPts val="0"/>
              </a:spcBef>
              <a:buNone/>
            </a:pPr>
            <a:r>
              <a:rPr lang="en-US" sz="900" dirty="0">
                <a:cs typeface="Optima"/>
              </a:rPr>
              <a:t>        </a:t>
            </a:r>
            <a:r>
              <a:rPr lang="en-US" sz="900" dirty="0" err="1">
                <a:cs typeface="Optima"/>
              </a:rPr>
              <a:t>System.assertEquals</a:t>
            </a:r>
            <a:r>
              <a:rPr lang="en-US" sz="900" dirty="0">
                <a:cs typeface="Optima"/>
              </a:rPr>
              <a:t>(24, </a:t>
            </a:r>
            <a:r>
              <a:rPr lang="en-US" sz="900" dirty="0" err="1">
                <a:cs typeface="Optima"/>
              </a:rPr>
              <a:t>g.score</a:t>
            </a:r>
            <a:r>
              <a:rPr lang="en-US" sz="900" dirty="0">
                <a:cs typeface="Optima"/>
              </a:rPr>
              <a:t>(), </a:t>
            </a:r>
            <a:r>
              <a:rPr lang="en-US" sz="900" dirty="0" smtClean="0">
                <a:cs typeface="Optima"/>
              </a:rPr>
              <a:t>‘One strike not scored correctly)</a:t>
            </a:r>
            <a:r>
              <a:rPr lang="en-US" sz="900" dirty="0">
                <a:cs typeface="Optima"/>
              </a:rPr>
              <a:t>;</a:t>
            </a:r>
          </a:p>
          <a:p>
            <a:pPr marL="0" indent="0">
              <a:lnSpc>
                <a:spcPts val="1100"/>
              </a:lnSpc>
              <a:spcBef>
                <a:spcPts val="0"/>
              </a:spcBef>
              <a:buNone/>
            </a:pPr>
            <a:r>
              <a:rPr lang="en-US" sz="900" dirty="0" smtClean="0">
                <a:cs typeface="Optima"/>
              </a:rPr>
              <a:t>    }</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a:t>
            </a:r>
            <a:r>
              <a:rPr lang="en-US" sz="900" dirty="0" smtClean="0">
                <a:solidFill>
                  <a:srgbClr val="0000FF"/>
                </a:solidFill>
                <a:cs typeface="Optima"/>
              </a:rPr>
              <a:t>private </a:t>
            </a:r>
            <a:r>
              <a:rPr lang="en-US" sz="900" dirty="0" err="1" smtClean="0">
                <a:solidFill>
                  <a:srgbClr val="0000FF"/>
                </a:solidFill>
                <a:cs typeface="Optima"/>
              </a:rPr>
              <a:t>testMethod</a:t>
            </a:r>
            <a:r>
              <a:rPr lang="en-US" sz="900" dirty="0" smtClean="0">
                <a:solidFill>
                  <a:srgbClr val="0000FF"/>
                </a:solidFill>
                <a:cs typeface="Optima"/>
              </a:rPr>
              <a:t> void </a:t>
            </a:r>
            <a:r>
              <a:rPr lang="en-US" sz="900" dirty="0" err="1" smtClean="0">
                <a:solidFill>
                  <a:srgbClr val="0000FF"/>
                </a:solidFill>
                <a:cs typeface="Optima"/>
              </a:rPr>
              <a:t>testPerfectGame</a:t>
            </a:r>
            <a:r>
              <a:rPr lang="en-US" sz="900" dirty="0" smtClean="0">
                <a:solidFill>
                  <a:srgbClr val="0000FF"/>
                </a:solidFill>
                <a:cs typeface="Optima"/>
              </a:rPr>
              <a:t>() {</a:t>
            </a:r>
          </a:p>
          <a:p>
            <a:pPr marL="0" indent="0">
              <a:lnSpc>
                <a:spcPts val="1100"/>
              </a:lnSpc>
              <a:spcBef>
                <a:spcPts val="0"/>
              </a:spcBef>
              <a:buNone/>
            </a:pPr>
            <a:r>
              <a:rPr lang="en-US" sz="900" dirty="0" smtClean="0">
                <a:solidFill>
                  <a:srgbClr val="0000FF"/>
                </a:solidFill>
                <a:cs typeface="Optima"/>
              </a:rPr>
              <a:t>        </a:t>
            </a:r>
            <a:r>
              <a:rPr lang="en-US" sz="900" dirty="0" err="1" smtClean="0">
                <a:solidFill>
                  <a:srgbClr val="0000FF"/>
                </a:solidFill>
                <a:cs typeface="Optima"/>
              </a:rPr>
              <a:t>rollMany</a:t>
            </a:r>
            <a:r>
              <a:rPr lang="en-US" sz="900" dirty="0" smtClean="0">
                <a:solidFill>
                  <a:srgbClr val="0000FF"/>
                </a:solidFill>
                <a:cs typeface="Optima"/>
              </a:rPr>
              <a:t>(12,10);</a:t>
            </a:r>
          </a:p>
          <a:p>
            <a:pPr marL="0" indent="0">
              <a:lnSpc>
                <a:spcPts val="1100"/>
              </a:lnSpc>
              <a:spcBef>
                <a:spcPts val="0"/>
              </a:spcBef>
              <a:buNone/>
            </a:pPr>
            <a:r>
              <a:rPr lang="en-US" sz="900" dirty="0">
                <a:solidFill>
                  <a:srgbClr val="0000FF"/>
                </a:solidFill>
                <a:cs typeface="Optima"/>
              </a:rPr>
              <a:t> </a:t>
            </a:r>
            <a:r>
              <a:rPr lang="en-US" sz="900" dirty="0" smtClean="0">
                <a:solidFill>
                  <a:srgbClr val="0000FF"/>
                </a:solidFill>
                <a:cs typeface="Optima"/>
              </a:rPr>
              <a:t>       </a:t>
            </a:r>
            <a:r>
              <a:rPr lang="en-US" sz="900" dirty="0" err="1">
                <a:solidFill>
                  <a:srgbClr val="0000FF"/>
                </a:solidFill>
                <a:cs typeface="Optima"/>
              </a:rPr>
              <a:t>System.assertEquals</a:t>
            </a:r>
            <a:r>
              <a:rPr lang="en-US" sz="900" dirty="0" smtClean="0">
                <a:solidFill>
                  <a:srgbClr val="0000FF"/>
                </a:solidFill>
                <a:cs typeface="Optima"/>
              </a:rPr>
              <a:t>(300, </a:t>
            </a:r>
            <a:r>
              <a:rPr lang="en-US" sz="900" dirty="0" err="1">
                <a:solidFill>
                  <a:srgbClr val="0000FF"/>
                </a:solidFill>
                <a:cs typeface="Optima"/>
              </a:rPr>
              <a:t>g.score</a:t>
            </a:r>
            <a:r>
              <a:rPr lang="en-US" sz="900" dirty="0">
                <a:solidFill>
                  <a:srgbClr val="0000FF"/>
                </a:solidFill>
                <a:cs typeface="Optima"/>
              </a:rPr>
              <a:t>(), </a:t>
            </a:r>
            <a:r>
              <a:rPr lang="en-US" sz="900" dirty="0" smtClean="0">
                <a:solidFill>
                  <a:srgbClr val="0000FF"/>
                </a:solidFill>
                <a:cs typeface="Optima"/>
              </a:rPr>
              <a:t>‘Perfect Game </a:t>
            </a:r>
            <a:r>
              <a:rPr lang="en-US" sz="900" dirty="0">
                <a:solidFill>
                  <a:srgbClr val="0000FF"/>
                </a:solidFill>
                <a:cs typeface="Optima"/>
              </a:rPr>
              <a:t>not scored correctly)</a:t>
            </a:r>
            <a:r>
              <a:rPr lang="en-US" sz="900" dirty="0" smtClean="0">
                <a:solidFill>
                  <a:srgbClr val="0000FF"/>
                </a:solidFill>
                <a:cs typeface="Optima"/>
              </a:rPr>
              <a:t>;</a:t>
            </a:r>
            <a:endParaRPr lang="en-US" sz="900" dirty="0">
              <a:solidFill>
                <a:srgbClr val="0000FF"/>
              </a:solidFill>
              <a:cs typeface="Optima"/>
            </a:endParaRPr>
          </a:p>
          <a:p>
            <a:pPr marL="0" indent="0">
              <a:lnSpc>
                <a:spcPts val="1100"/>
              </a:lnSpc>
              <a:spcBef>
                <a:spcPts val="0"/>
              </a:spcBef>
              <a:buNone/>
            </a:pPr>
            <a:r>
              <a:rPr lang="en-US" sz="900" dirty="0" smtClean="0">
                <a:solidFill>
                  <a:srgbClr val="0000FF"/>
                </a:solidFill>
                <a:cs typeface="Optima"/>
              </a:rPr>
              <a:t>    }</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a:t>
            </a:r>
            <a:r>
              <a:rPr lang="en-US" sz="900" dirty="0">
                <a:cs typeface="Optima"/>
              </a:rPr>
              <a:t>private static void </a:t>
            </a:r>
            <a:r>
              <a:rPr lang="en-US" sz="900" dirty="0" err="1">
                <a:cs typeface="Optima"/>
              </a:rPr>
              <a:t>rollSpare</a:t>
            </a:r>
            <a:r>
              <a:rPr lang="en-US" sz="900" dirty="0">
                <a:cs typeface="Optima"/>
              </a:rPr>
              <a:t>() {</a:t>
            </a: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(5);</a:t>
            </a:r>
          </a:p>
          <a:p>
            <a:pPr marL="0" indent="0">
              <a:lnSpc>
                <a:spcPts val="1100"/>
              </a:lnSpc>
              <a:spcBef>
                <a:spcPts val="0"/>
              </a:spcBef>
              <a:buNone/>
            </a:pPr>
            <a:r>
              <a:rPr lang="en-US" sz="900" dirty="0">
                <a:cs typeface="Optima"/>
              </a:rPr>
              <a:t>        </a:t>
            </a:r>
            <a:r>
              <a:rPr lang="en-US" sz="900" dirty="0" err="1">
                <a:cs typeface="Optima"/>
              </a:rPr>
              <a:t>g.roll</a:t>
            </a:r>
            <a:r>
              <a:rPr lang="en-US" sz="900" dirty="0">
                <a:cs typeface="Optima"/>
              </a:rPr>
              <a:t>(5);</a:t>
            </a:r>
          </a:p>
          <a:p>
            <a:pPr marL="0" indent="0">
              <a:lnSpc>
                <a:spcPts val="1100"/>
              </a:lnSpc>
              <a:spcBef>
                <a:spcPts val="0"/>
              </a:spcBef>
              <a:buNone/>
            </a:pPr>
            <a:r>
              <a:rPr lang="en-US" sz="900" dirty="0">
                <a:cs typeface="Optima"/>
              </a:rPr>
              <a:t>    </a:t>
            </a:r>
            <a:r>
              <a:rPr lang="en-US" sz="900" dirty="0" smtClean="0">
                <a:cs typeface="Optima"/>
              </a:rPr>
              <a:t>}</a:t>
            </a:r>
          </a:p>
          <a:p>
            <a:pPr marL="0" indent="0">
              <a:lnSpc>
                <a:spcPts val="1100"/>
              </a:lnSpc>
              <a:spcBef>
                <a:spcPts val="0"/>
              </a:spcBef>
              <a:buNone/>
            </a:pPr>
            <a:endParaRPr lang="en-US" sz="900" dirty="0">
              <a:cs typeface="Optima"/>
            </a:endParaRPr>
          </a:p>
          <a:p>
            <a:pPr marL="0" indent="0">
              <a:lnSpc>
                <a:spcPts val="1100"/>
              </a:lnSpc>
              <a:spcBef>
                <a:spcPts val="0"/>
              </a:spcBef>
              <a:buNone/>
            </a:pPr>
            <a:r>
              <a:rPr lang="en-US" sz="900" dirty="0" smtClean="0">
                <a:cs typeface="Optima"/>
              </a:rPr>
              <a:t>    private static void </a:t>
            </a:r>
            <a:r>
              <a:rPr lang="en-US" sz="900" dirty="0" err="1" smtClean="0">
                <a:cs typeface="Optima"/>
              </a:rPr>
              <a:t>rollStrike</a:t>
            </a:r>
            <a:r>
              <a:rPr lang="en-US" sz="900" dirty="0" smtClean="0">
                <a:cs typeface="Optima"/>
              </a:rPr>
              <a:t>() {</a:t>
            </a:r>
          </a:p>
          <a:p>
            <a:pPr marL="0" indent="0">
              <a:lnSpc>
                <a:spcPts val="1100"/>
              </a:lnSpc>
              <a:spcBef>
                <a:spcPts val="0"/>
              </a:spcBef>
              <a:buNone/>
            </a:pPr>
            <a:r>
              <a:rPr lang="en-US" sz="900" dirty="0" smtClean="0">
                <a:cs typeface="Optima"/>
              </a:rPr>
              <a:t>        </a:t>
            </a:r>
            <a:r>
              <a:rPr lang="en-US" sz="900" dirty="0" err="1" smtClean="0">
                <a:cs typeface="Optima"/>
              </a:rPr>
              <a:t>g.roll</a:t>
            </a:r>
            <a:r>
              <a:rPr lang="en-US" sz="900" dirty="0" smtClean="0">
                <a:cs typeface="Optima"/>
              </a:rPr>
              <a:t>(10);</a:t>
            </a:r>
            <a:endParaRPr lang="en-US" sz="900" dirty="0">
              <a:cs typeface="Optima"/>
            </a:endParaRPr>
          </a:p>
          <a:p>
            <a:pPr marL="0" indent="0">
              <a:lnSpc>
                <a:spcPts val="1100"/>
              </a:lnSpc>
              <a:spcBef>
                <a:spcPts val="0"/>
              </a:spcBef>
              <a:buNone/>
            </a:pPr>
            <a:r>
              <a:rPr lang="en-US" sz="900" dirty="0" smtClean="0">
                <a:cs typeface="Optima"/>
              </a:rPr>
              <a:t>    }</a:t>
            </a:r>
          </a:p>
          <a:p>
            <a:pPr marL="0" indent="0">
              <a:lnSpc>
                <a:spcPts val="1100"/>
              </a:lnSpc>
              <a:spcBef>
                <a:spcPts val="0"/>
              </a:spcBef>
              <a:buNone/>
            </a:pPr>
            <a:r>
              <a:rPr lang="en-US" sz="900" dirty="0" smtClean="0">
                <a:cs typeface="Optima"/>
              </a:rPr>
              <a:t>}</a:t>
            </a:r>
          </a:p>
          <a:p>
            <a:pPr marL="0" indent="0">
              <a:lnSpc>
                <a:spcPts val="1100"/>
              </a:lnSpc>
              <a:spcBef>
                <a:spcPts val="0"/>
              </a:spcBef>
              <a:buNone/>
            </a:pPr>
            <a:endParaRPr lang="en-US" sz="900" dirty="0">
              <a:cs typeface="Optima"/>
            </a:endParaRPr>
          </a:p>
          <a:p>
            <a:pPr marL="0" indent="0">
              <a:lnSpc>
                <a:spcPts val="1100"/>
              </a:lnSpc>
              <a:spcBef>
                <a:spcPts val="0"/>
              </a:spcBef>
              <a:buNone/>
            </a:pPr>
            <a:endParaRPr lang="en-US" sz="900" dirty="0">
              <a:cs typeface="Optima"/>
            </a:endParaRPr>
          </a:p>
        </p:txBody>
      </p:sp>
      <p:sp>
        <p:nvSpPr>
          <p:cNvPr id="20" name="Content Placeholder 2"/>
          <p:cNvSpPr txBox="1">
            <a:spLocks/>
          </p:cNvSpPr>
          <p:nvPr/>
        </p:nvSpPr>
        <p:spPr>
          <a:xfrm>
            <a:off x="5029200" y="-19050"/>
            <a:ext cx="4114801" cy="45394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100"/>
              </a:lnSpc>
              <a:spcBef>
                <a:spcPts val="0"/>
              </a:spcBef>
              <a:buNone/>
            </a:pPr>
            <a:r>
              <a:rPr lang="en-US" sz="900" dirty="0" smtClean="0"/>
              <a:t>public with sharing class Game {</a:t>
            </a:r>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public Integer score() {</a:t>
            </a:r>
          </a:p>
          <a:p>
            <a:pPr marL="0" indent="0">
              <a:lnSpc>
                <a:spcPts val="1100"/>
              </a:lnSpc>
              <a:spcBef>
                <a:spcPts val="0"/>
              </a:spcBef>
              <a:buNone/>
            </a:pPr>
            <a:r>
              <a:rPr lang="en-US" sz="900" dirty="0" smtClean="0"/>
              <a:t>        </a:t>
            </a:r>
            <a:r>
              <a:rPr lang="en-US" sz="900" dirty="0"/>
              <a:t>Integer score = 0</a:t>
            </a:r>
            <a:r>
              <a:rPr lang="en-US" sz="900" dirty="0" smtClean="0"/>
              <a:t>;</a:t>
            </a:r>
          </a:p>
          <a:p>
            <a:pPr marL="0" indent="0">
              <a:lnSpc>
                <a:spcPts val="1100"/>
              </a:lnSpc>
              <a:spcBef>
                <a:spcPts val="0"/>
              </a:spcBef>
              <a:buNone/>
            </a:pPr>
            <a:r>
              <a:rPr lang="en-US" sz="900" dirty="0"/>
              <a:t> </a:t>
            </a:r>
            <a:r>
              <a:rPr lang="en-US" sz="900" dirty="0" smtClean="0"/>
              <a:t>  </a:t>
            </a:r>
            <a:r>
              <a:rPr lang="en-US" sz="900" dirty="0" smtClean="0">
                <a:solidFill>
                  <a:srgbClr val="000000"/>
                </a:solidFill>
              </a:rPr>
              <a:t>    </a:t>
            </a:r>
            <a:r>
              <a:rPr lang="en-US" sz="900" dirty="0">
                <a:solidFill>
                  <a:srgbClr val="000000"/>
                </a:solidFill>
              </a:rPr>
              <a:t> Integer </a:t>
            </a:r>
            <a:r>
              <a:rPr lang="en-US" sz="900" dirty="0" err="1" smtClean="0">
                <a:solidFill>
                  <a:srgbClr val="000000"/>
                </a:solidFill>
              </a:rPr>
              <a:t>rollsIndex</a:t>
            </a:r>
            <a:r>
              <a:rPr lang="en-US" sz="900" dirty="0" smtClean="0">
                <a:solidFill>
                  <a:srgbClr val="000000"/>
                </a:solidFill>
              </a:rPr>
              <a:t> </a:t>
            </a:r>
            <a:r>
              <a:rPr lang="en-US" sz="900" dirty="0">
                <a:solidFill>
                  <a:srgbClr val="000000"/>
                </a:solidFill>
              </a:rPr>
              <a:t>= 0</a:t>
            </a:r>
            <a:r>
              <a:rPr lang="en-US" sz="900" dirty="0" smtClean="0">
                <a:solidFill>
                  <a:srgbClr val="000000"/>
                </a:solidFill>
              </a:rPr>
              <a:t>;</a:t>
            </a:r>
          </a:p>
          <a:p>
            <a:pPr marL="0" indent="0">
              <a:lnSpc>
                <a:spcPts val="1100"/>
              </a:lnSpc>
              <a:spcBef>
                <a:spcPts val="0"/>
              </a:spcBef>
              <a:buNone/>
            </a:pPr>
            <a:r>
              <a:rPr lang="en-US" sz="900" dirty="0">
                <a:solidFill>
                  <a:srgbClr val="000000"/>
                </a:solidFill>
              </a:rPr>
              <a:t> </a:t>
            </a:r>
            <a:r>
              <a:rPr lang="en-US" sz="900" dirty="0" smtClean="0">
                <a:solidFill>
                  <a:srgbClr val="000000"/>
                </a:solidFill>
              </a:rPr>
              <a:t>       for (Integer frame=0, frame&lt;10; frame++) {</a:t>
            </a:r>
          </a:p>
          <a:p>
            <a:pPr marL="0" indent="0">
              <a:lnSpc>
                <a:spcPts val="1100"/>
              </a:lnSpc>
              <a:spcBef>
                <a:spcPts val="0"/>
              </a:spcBef>
              <a:buNone/>
            </a:pPr>
            <a:r>
              <a:rPr lang="en-US" sz="900" dirty="0" smtClean="0">
                <a:solidFill>
                  <a:srgbClr val="000000"/>
                </a:solidFill>
              </a:rPr>
              <a:t>            if (</a:t>
            </a:r>
            <a:r>
              <a:rPr lang="en-US" sz="900" dirty="0" err="1" smtClean="0">
                <a:solidFill>
                  <a:srgbClr val="000000"/>
                </a:solidFill>
              </a:rPr>
              <a:t>isStrike</a:t>
            </a:r>
            <a:r>
              <a:rPr lang="en-US" sz="900" dirty="0" smtClean="0">
                <a:solidFill>
                  <a:srgbClr val="000000"/>
                </a:solidFill>
              </a:rPr>
              <a:t>(</a:t>
            </a:r>
            <a:r>
              <a:rPr lang="en-US" sz="900" dirty="0" err="1" smtClean="0">
                <a:solidFill>
                  <a:srgbClr val="000000"/>
                </a:solidFill>
              </a:rPr>
              <a:t>rollsIndex</a:t>
            </a:r>
            <a:r>
              <a:rPr lang="en-US" sz="900" dirty="0" smtClean="0">
                <a:solidFill>
                  <a:srgbClr val="000000"/>
                </a:solidFill>
              </a:rPr>
              <a:t>)) {</a:t>
            </a:r>
          </a:p>
          <a:p>
            <a:pPr marL="0" indent="0">
              <a:lnSpc>
                <a:spcPts val="1100"/>
              </a:lnSpc>
              <a:spcBef>
                <a:spcPts val="0"/>
              </a:spcBef>
              <a:buNone/>
            </a:pPr>
            <a:r>
              <a:rPr lang="en-US" sz="900" dirty="0">
                <a:solidFill>
                  <a:srgbClr val="000000"/>
                </a:solidFill>
              </a:rPr>
              <a:t> </a:t>
            </a:r>
            <a:r>
              <a:rPr lang="en-US" sz="900" dirty="0" smtClean="0">
                <a:solidFill>
                  <a:srgbClr val="000000"/>
                </a:solidFill>
              </a:rPr>
              <a:t>               score += 10 + </a:t>
            </a:r>
            <a:r>
              <a:rPr lang="en-US" sz="900" dirty="0" err="1" smtClean="0">
                <a:solidFill>
                  <a:srgbClr val="000000"/>
                </a:solidFill>
              </a:rPr>
              <a:t>strikeBonus</a:t>
            </a:r>
            <a:r>
              <a:rPr lang="en-US" sz="900" dirty="0" smtClean="0">
                <a:solidFill>
                  <a:srgbClr val="000000"/>
                </a:solidFill>
              </a:rPr>
              <a:t>(</a:t>
            </a:r>
            <a:r>
              <a:rPr lang="en-US" sz="900" dirty="0" err="1" smtClean="0">
                <a:solidFill>
                  <a:srgbClr val="000000"/>
                </a:solidFill>
              </a:rPr>
              <a:t>rollsIndex</a:t>
            </a:r>
            <a:r>
              <a:rPr lang="en-US" sz="900" dirty="0" smtClean="0">
                <a:solidFill>
                  <a:srgbClr val="000000"/>
                </a:solidFill>
              </a:rPr>
              <a:t>);</a:t>
            </a:r>
          </a:p>
          <a:p>
            <a:pPr marL="0" indent="0">
              <a:lnSpc>
                <a:spcPts val="1100"/>
              </a:lnSpc>
              <a:spcBef>
                <a:spcPts val="0"/>
              </a:spcBef>
              <a:buNone/>
            </a:pPr>
            <a:r>
              <a:rPr lang="en-US" sz="900" dirty="0">
                <a:solidFill>
                  <a:srgbClr val="000000"/>
                </a:solidFill>
              </a:rPr>
              <a:t> </a:t>
            </a:r>
            <a:r>
              <a:rPr lang="en-US" sz="900" dirty="0" smtClean="0">
                <a:solidFill>
                  <a:srgbClr val="000000"/>
                </a:solidFill>
              </a:rPr>
              <a:t>               </a:t>
            </a:r>
            <a:r>
              <a:rPr lang="en-US" sz="900" dirty="0" err="1" smtClean="0">
                <a:solidFill>
                  <a:srgbClr val="000000"/>
                </a:solidFill>
              </a:rPr>
              <a:t>rollsIndex</a:t>
            </a:r>
            <a:r>
              <a:rPr lang="en-US" sz="900" dirty="0" smtClean="0">
                <a:solidFill>
                  <a:srgbClr val="000000"/>
                </a:solidFill>
              </a:rPr>
              <a:t>++;</a:t>
            </a:r>
            <a:endParaRPr lang="en-US" sz="900" dirty="0">
              <a:solidFill>
                <a:srgbClr val="000000"/>
              </a:solidFill>
            </a:endParaRPr>
          </a:p>
          <a:p>
            <a:pPr marL="0" indent="0">
              <a:lnSpc>
                <a:spcPts val="1100"/>
              </a:lnSpc>
              <a:spcBef>
                <a:spcPts val="0"/>
              </a:spcBef>
              <a:buNone/>
            </a:pPr>
            <a:r>
              <a:rPr lang="en-US" sz="900" dirty="0" smtClean="0">
                <a:solidFill>
                  <a:srgbClr val="000000"/>
                </a:solidFill>
              </a:rPr>
              <a:t>            } else if ( </a:t>
            </a:r>
            <a:r>
              <a:rPr lang="en-US" sz="900" dirty="0" err="1" smtClean="0">
                <a:solidFill>
                  <a:srgbClr val="000000"/>
                </a:solidFill>
              </a:rPr>
              <a:t>isSpare</a:t>
            </a:r>
            <a:r>
              <a:rPr lang="en-US" sz="900" dirty="0" smtClean="0">
                <a:solidFill>
                  <a:srgbClr val="000000"/>
                </a:solidFill>
              </a:rPr>
              <a:t>(</a:t>
            </a:r>
            <a:r>
              <a:rPr lang="en-US" sz="900" dirty="0" err="1" smtClean="0">
                <a:solidFill>
                  <a:srgbClr val="000000"/>
                </a:solidFill>
              </a:rPr>
              <a:t>rollsIndex</a:t>
            </a:r>
            <a:r>
              <a:rPr lang="en-US" sz="900" dirty="0" smtClean="0">
                <a:solidFill>
                  <a:srgbClr val="000000"/>
                </a:solidFill>
              </a:rPr>
              <a:t>)) {</a:t>
            </a:r>
          </a:p>
          <a:p>
            <a:pPr marL="0" indent="0">
              <a:lnSpc>
                <a:spcPts val="1100"/>
              </a:lnSpc>
              <a:spcBef>
                <a:spcPts val="0"/>
              </a:spcBef>
              <a:buNone/>
            </a:pPr>
            <a:r>
              <a:rPr lang="en-US" sz="900" dirty="0" smtClean="0">
                <a:solidFill>
                  <a:srgbClr val="000000"/>
                </a:solidFill>
              </a:rPr>
              <a:t>                score += 10 +  </a:t>
            </a:r>
            <a:r>
              <a:rPr lang="en-US" sz="900" dirty="0" err="1">
                <a:solidFill>
                  <a:srgbClr val="000000"/>
                </a:solidFill>
              </a:rPr>
              <a:t>spareBonus</a:t>
            </a:r>
            <a:r>
              <a:rPr lang="en-US" sz="900" dirty="0" smtClean="0">
                <a:solidFill>
                  <a:srgbClr val="000000"/>
                </a:solidFill>
              </a:rPr>
              <a:t>(</a:t>
            </a:r>
            <a:r>
              <a:rPr lang="en-US" sz="900" dirty="0" err="1" smtClean="0">
                <a:solidFill>
                  <a:srgbClr val="000000"/>
                </a:solidFill>
              </a:rPr>
              <a:t>rollsIndex</a:t>
            </a:r>
            <a:r>
              <a:rPr lang="en-US" sz="900" dirty="0" smtClean="0">
                <a:solidFill>
                  <a:srgbClr val="000000"/>
                </a:solidFill>
              </a:rPr>
              <a:t>);</a:t>
            </a:r>
          </a:p>
          <a:p>
            <a:pPr marL="0" indent="0">
              <a:lnSpc>
                <a:spcPts val="1100"/>
              </a:lnSpc>
              <a:spcBef>
                <a:spcPts val="0"/>
              </a:spcBef>
              <a:buNone/>
            </a:pPr>
            <a:r>
              <a:rPr lang="en-US" sz="900" dirty="0" smtClean="0">
                <a:solidFill>
                  <a:srgbClr val="000000"/>
                </a:solidFill>
              </a:rPr>
              <a:t>                </a:t>
            </a:r>
            <a:r>
              <a:rPr lang="en-US" sz="900" dirty="0" err="1" smtClean="0">
                <a:solidFill>
                  <a:srgbClr val="000000"/>
                </a:solidFill>
              </a:rPr>
              <a:t>rollsIndex</a:t>
            </a:r>
            <a:r>
              <a:rPr lang="en-US" sz="900" dirty="0" smtClean="0">
                <a:solidFill>
                  <a:srgbClr val="000000"/>
                </a:solidFill>
              </a:rPr>
              <a:t> += 2;</a:t>
            </a:r>
          </a:p>
          <a:p>
            <a:pPr marL="0" indent="0">
              <a:lnSpc>
                <a:spcPts val="1100"/>
              </a:lnSpc>
              <a:spcBef>
                <a:spcPts val="0"/>
              </a:spcBef>
              <a:buNone/>
            </a:pPr>
            <a:r>
              <a:rPr lang="en-US" sz="900" dirty="0">
                <a:solidFill>
                  <a:srgbClr val="000000"/>
                </a:solidFill>
              </a:rPr>
              <a:t> </a:t>
            </a:r>
            <a:r>
              <a:rPr lang="en-US" sz="900" dirty="0" smtClean="0">
                <a:solidFill>
                  <a:srgbClr val="000000"/>
                </a:solidFill>
              </a:rPr>
              <a:t>           } else {</a:t>
            </a:r>
          </a:p>
          <a:p>
            <a:pPr marL="0" indent="0">
              <a:lnSpc>
                <a:spcPts val="1100"/>
              </a:lnSpc>
              <a:spcBef>
                <a:spcPts val="0"/>
              </a:spcBef>
              <a:buNone/>
            </a:pPr>
            <a:r>
              <a:rPr lang="en-US" sz="900" dirty="0">
                <a:solidFill>
                  <a:srgbClr val="000000"/>
                </a:solidFill>
              </a:rPr>
              <a:t> </a:t>
            </a:r>
            <a:r>
              <a:rPr lang="en-US" sz="900" dirty="0" smtClean="0">
                <a:solidFill>
                  <a:srgbClr val="000000"/>
                </a:solidFill>
              </a:rPr>
              <a:t>               score += </a:t>
            </a:r>
            <a:r>
              <a:rPr lang="en-US" sz="900" dirty="0" err="1" smtClean="0">
                <a:solidFill>
                  <a:srgbClr val="000000"/>
                </a:solidFill>
              </a:rPr>
              <a:t>sumOfBallsInFrame</a:t>
            </a:r>
            <a:r>
              <a:rPr lang="en-US" sz="900" dirty="0" smtClean="0">
                <a:solidFill>
                  <a:srgbClr val="000000"/>
                </a:solidFill>
              </a:rPr>
              <a:t>(</a:t>
            </a:r>
            <a:r>
              <a:rPr lang="en-US" sz="900" dirty="0" err="1" smtClean="0">
                <a:solidFill>
                  <a:srgbClr val="000000"/>
                </a:solidFill>
              </a:rPr>
              <a:t>rollsIndex</a:t>
            </a:r>
            <a:r>
              <a:rPr lang="en-US" sz="900" dirty="0" smtClean="0">
                <a:solidFill>
                  <a:srgbClr val="000000"/>
                </a:solidFill>
              </a:rPr>
              <a:t>);</a:t>
            </a:r>
          </a:p>
          <a:p>
            <a:pPr marL="0" indent="0">
              <a:lnSpc>
                <a:spcPts val="1100"/>
              </a:lnSpc>
              <a:spcBef>
                <a:spcPts val="0"/>
              </a:spcBef>
              <a:buNone/>
            </a:pPr>
            <a:r>
              <a:rPr lang="en-US" sz="900" dirty="0">
                <a:solidFill>
                  <a:srgbClr val="000000"/>
                </a:solidFill>
              </a:rPr>
              <a:t> </a:t>
            </a:r>
            <a:r>
              <a:rPr lang="en-US" sz="900" dirty="0" smtClean="0">
                <a:solidFill>
                  <a:srgbClr val="000000"/>
                </a:solidFill>
              </a:rPr>
              <a:t>               </a:t>
            </a:r>
            <a:r>
              <a:rPr lang="en-US" sz="900" dirty="0" err="1" smtClean="0">
                <a:solidFill>
                  <a:srgbClr val="000000"/>
                </a:solidFill>
              </a:rPr>
              <a:t>rollsIndex</a:t>
            </a:r>
            <a:r>
              <a:rPr lang="en-US" sz="900" dirty="0" smtClean="0">
                <a:solidFill>
                  <a:srgbClr val="000000"/>
                </a:solidFill>
              </a:rPr>
              <a:t>+=2;</a:t>
            </a:r>
            <a:endParaRPr lang="en-US" sz="900" dirty="0">
              <a:solidFill>
                <a:srgbClr val="000000"/>
              </a:solidFill>
            </a:endParaRPr>
          </a:p>
          <a:p>
            <a:pPr marL="0" indent="0">
              <a:lnSpc>
                <a:spcPts val="1100"/>
              </a:lnSpc>
              <a:spcBef>
                <a:spcPts val="0"/>
              </a:spcBef>
              <a:buNone/>
            </a:pPr>
            <a:r>
              <a:rPr lang="en-US" sz="900" dirty="0" smtClean="0">
                <a:solidFill>
                  <a:srgbClr val="000000"/>
                </a:solidFill>
              </a:rPr>
              <a:t>            }</a:t>
            </a:r>
          </a:p>
          <a:p>
            <a:pPr marL="0" indent="0">
              <a:lnSpc>
                <a:spcPts val="1100"/>
              </a:lnSpc>
              <a:spcBef>
                <a:spcPts val="0"/>
              </a:spcBef>
              <a:buNone/>
            </a:pPr>
            <a:r>
              <a:rPr lang="en-US" sz="900" dirty="0" smtClean="0">
                <a:solidFill>
                  <a:srgbClr val="000000"/>
                </a:solidFill>
              </a:rPr>
              <a:t>        }</a:t>
            </a:r>
          </a:p>
          <a:p>
            <a:pPr marL="0" indent="0">
              <a:lnSpc>
                <a:spcPts val="1100"/>
              </a:lnSpc>
              <a:spcBef>
                <a:spcPts val="0"/>
              </a:spcBef>
              <a:buNone/>
            </a:pPr>
            <a:r>
              <a:rPr lang="en-US" sz="900" dirty="0" smtClean="0">
                <a:solidFill>
                  <a:srgbClr val="000000"/>
                </a:solidFill>
              </a:rPr>
              <a:t>        return score;</a:t>
            </a:r>
          </a:p>
          <a:p>
            <a:pPr marL="0" indent="0">
              <a:lnSpc>
                <a:spcPts val="1100"/>
              </a:lnSpc>
              <a:spcBef>
                <a:spcPts val="0"/>
              </a:spcBef>
              <a:buNone/>
            </a:pPr>
            <a:r>
              <a:rPr lang="en-US" sz="900" dirty="0" smtClean="0">
                <a:solidFill>
                  <a:srgbClr val="000000"/>
                </a:solidFill>
              </a:rPr>
              <a:t>    }</a:t>
            </a:r>
          </a:p>
          <a:p>
            <a:pPr marL="0" indent="0">
              <a:lnSpc>
                <a:spcPts val="1100"/>
              </a:lnSpc>
              <a:spcBef>
                <a:spcPts val="0"/>
              </a:spcBef>
              <a:buNone/>
            </a:pPr>
            <a:r>
              <a:rPr lang="en-US" sz="900" dirty="0" smtClean="0">
                <a:solidFill>
                  <a:srgbClr val="000000"/>
                </a:solidFill>
              </a:rPr>
              <a:t>    </a:t>
            </a:r>
          </a:p>
          <a:p>
            <a:pPr marL="0" indent="0">
              <a:lnSpc>
                <a:spcPts val="1100"/>
              </a:lnSpc>
              <a:spcBef>
                <a:spcPts val="0"/>
              </a:spcBef>
              <a:buNone/>
            </a:pPr>
            <a:r>
              <a:rPr lang="en-US" sz="900" dirty="0">
                <a:solidFill>
                  <a:srgbClr val="000000"/>
                </a:solidFill>
              </a:rPr>
              <a:t> </a:t>
            </a:r>
            <a:r>
              <a:rPr lang="en-US" sz="900" dirty="0" smtClean="0">
                <a:solidFill>
                  <a:srgbClr val="000000"/>
                </a:solidFill>
              </a:rPr>
              <a:t>   private Boolean </a:t>
            </a:r>
            <a:r>
              <a:rPr lang="en-US" sz="900" dirty="0" err="1" smtClean="0">
                <a:solidFill>
                  <a:srgbClr val="000000"/>
                </a:solidFill>
              </a:rPr>
              <a:t>isStrike</a:t>
            </a:r>
            <a:r>
              <a:rPr lang="en-US" sz="900" dirty="0" smtClean="0">
                <a:solidFill>
                  <a:srgbClr val="000000"/>
                </a:solidFill>
              </a:rPr>
              <a:t>(Integer </a:t>
            </a:r>
            <a:r>
              <a:rPr lang="en-US" sz="900" dirty="0" err="1" smtClean="0">
                <a:solidFill>
                  <a:srgbClr val="000000"/>
                </a:solidFill>
              </a:rPr>
              <a:t>rollsIndex</a:t>
            </a:r>
            <a:r>
              <a:rPr lang="en-US" sz="900" dirty="0" smtClean="0">
                <a:solidFill>
                  <a:srgbClr val="000000"/>
                </a:solidFill>
              </a:rPr>
              <a:t>) {</a:t>
            </a:r>
          </a:p>
          <a:p>
            <a:pPr marL="0" indent="0">
              <a:lnSpc>
                <a:spcPts val="1100"/>
              </a:lnSpc>
              <a:spcBef>
                <a:spcPts val="0"/>
              </a:spcBef>
              <a:buNone/>
            </a:pPr>
            <a:r>
              <a:rPr lang="en-US" sz="900" dirty="0" smtClean="0">
                <a:solidFill>
                  <a:srgbClr val="000000"/>
                </a:solidFill>
              </a:rPr>
              <a:t>        return rolls[</a:t>
            </a:r>
            <a:r>
              <a:rPr lang="en-US" sz="900" dirty="0" err="1" smtClean="0">
                <a:solidFill>
                  <a:srgbClr val="000000"/>
                </a:solidFill>
              </a:rPr>
              <a:t>rollsIndex</a:t>
            </a:r>
            <a:r>
              <a:rPr lang="en-US" sz="900" dirty="0" smtClean="0">
                <a:solidFill>
                  <a:srgbClr val="000000"/>
                </a:solidFill>
              </a:rPr>
              <a:t>] == 10;</a:t>
            </a:r>
            <a:endParaRPr lang="en-US" sz="900" dirty="0">
              <a:solidFill>
                <a:srgbClr val="000000"/>
              </a:solidFill>
            </a:endParaRPr>
          </a:p>
          <a:p>
            <a:pPr marL="0" indent="0">
              <a:lnSpc>
                <a:spcPts val="1100"/>
              </a:lnSpc>
              <a:spcBef>
                <a:spcPts val="0"/>
              </a:spcBef>
              <a:buNone/>
            </a:pPr>
            <a:r>
              <a:rPr lang="en-US" sz="900" dirty="0" smtClean="0">
                <a:solidFill>
                  <a:srgbClr val="000000"/>
                </a:solidFill>
              </a:rPr>
              <a:t>    }</a:t>
            </a:r>
            <a:endParaRPr lang="en-US" sz="900" dirty="0">
              <a:solidFill>
                <a:srgbClr val="000000"/>
              </a:solidFill>
            </a:endParaRPr>
          </a:p>
          <a:p>
            <a:pPr marL="0" indent="0">
              <a:lnSpc>
                <a:spcPts val="1100"/>
              </a:lnSpc>
              <a:spcBef>
                <a:spcPts val="0"/>
              </a:spcBef>
              <a:buNone/>
            </a:pPr>
            <a:r>
              <a:rPr lang="en-US" sz="900" dirty="0" smtClean="0"/>
              <a:t>    private Integer </a:t>
            </a:r>
            <a:r>
              <a:rPr lang="en-US" sz="900" dirty="0" err="1" smtClean="0"/>
              <a:t>sumOfBallsInFrame</a:t>
            </a:r>
            <a:r>
              <a:rPr lang="en-US" sz="900" dirty="0" smtClean="0"/>
              <a:t>(Integer </a:t>
            </a:r>
            <a:r>
              <a:rPr lang="en-US" sz="900" dirty="0" err="1" smtClean="0"/>
              <a:t>rollsIndex</a:t>
            </a:r>
            <a:r>
              <a:rPr lang="en-US" sz="900" dirty="0" smtClean="0"/>
              <a:t>) {</a:t>
            </a:r>
          </a:p>
          <a:p>
            <a:pPr marL="0" indent="0">
              <a:lnSpc>
                <a:spcPts val="1100"/>
              </a:lnSpc>
              <a:spcBef>
                <a:spcPts val="0"/>
              </a:spcBef>
              <a:buNone/>
            </a:pPr>
            <a:r>
              <a:rPr lang="en-US" sz="900" dirty="0" smtClean="0"/>
              <a:t>        return rolls[</a:t>
            </a:r>
            <a:r>
              <a:rPr lang="en-US" sz="900" dirty="0" err="1" smtClean="0"/>
              <a:t>rollsIndex</a:t>
            </a:r>
            <a:r>
              <a:rPr lang="en-US" sz="900" dirty="0" smtClean="0"/>
              <a:t>] + rolls[rollsIndex+1];</a:t>
            </a:r>
          </a:p>
          <a:p>
            <a:pPr marL="0" indent="0">
              <a:lnSpc>
                <a:spcPts val="1100"/>
              </a:lnSpc>
              <a:spcBef>
                <a:spcPts val="0"/>
              </a:spcBef>
              <a:buNone/>
            </a:pPr>
            <a:r>
              <a:rPr lang="en-US" sz="900" dirty="0"/>
              <a:t> </a:t>
            </a:r>
            <a:r>
              <a:rPr lang="en-US" sz="900" dirty="0" smtClean="0"/>
              <a:t>   }</a:t>
            </a:r>
          </a:p>
          <a:p>
            <a:pPr marL="0" indent="0">
              <a:lnSpc>
                <a:spcPts val="1100"/>
              </a:lnSpc>
              <a:spcBef>
                <a:spcPts val="0"/>
              </a:spcBef>
              <a:buNone/>
            </a:pPr>
            <a:r>
              <a:rPr lang="en-US" sz="900" dirty="0" smtClean="0"/>
              <a:t>    private </a:t>
            </a:r>
            <a:r>
              <a:rPr lang="en-US" sz="900" dirty="0"/>
              <a:t>Integer </a:t>
            </a:r>
            <a:r>
              <a:rPr lang="en-US" sz="900" dirty="0" err="1"/>
              <a:t>spareBounus</a:t>
            </a:r>
            <a:r>
              <a:rPr lang="en-US" sz="900" dirty="0"/>
              <a:t>(Integer </a:t>
            </a:r>
            <a:r>
              <a:rPr lang="en-US" sz="900" dirty="0" err="1" smtClean="0"/>
              <a:t>rollsIndex</a:t>
            </a:r>
            <a:r>
              <a:rPr lang="en-US" sz="900" dirty="0" smtClean="0"/>
              <a:t>) </a:t>
            </a:r>
            <a:r>
              <a:rPr lang="en-US" sz="900" dirty="0"/>
              <a:t>{</a:t>
            </a:r>
          </a:p>
          <a:p>
            <a:pPr marL="0" indent="0">
              <a:lnSpc>
                <a:spcPts val="1100"/>
              </a:lnSpc>
              <a:spcBef>
                <a:spcPts val="0"/>
              </a:spcBef>
              <a:buNone/>
            </a:pPr>
            <a:r>
              <a:rPr lang="en-US" sz="900" dirty="0"/>
              <a:t>        return </a:t>
            </a:r>
            <a:r>
              <a:rPr lang="en-US" sz="900" dirty="0" smtClean="0"/>
              <a:t>rolls[rollsIndex+2]</a:t>
            </a:r>
            <a:r>
              <a:rPr lang="en-US" sz="900" dirty="0"/>
              <a:t>;</a:t>
            </a:r>
          </a:p>
          <a:p>
            <a:pPr marL="0" indent="0">
              <a:lnSpc>
                <a:spcPts val="1100"/>
              </a:lnSpc>
              <a:spcBef>
                <a:spcPts val="0"/>
              </a:spcBef>
              <a:buNone/>
            </a:pPr>
            <a:r>
              <a:rPr lang="en-US" sz="900" dirty="0"/>
              <a:t>    </a:t>
            </a:r>
            <a:r>
              <a:rPr lang="en-US" sz="900" dirty="0" smtClean="0"/>
              <a:t>}</a:t>
            </a:r>
          </a:p>
          <a:p>
            <a:pPr marL="0" indent="0">
              <a:lnSpc>
                <a:spcPts val="1100"/>
              </a:lnSpc>
              <a:spcBef>
                <a:spcPts val="0"/>
              </a:spcBef>
              <a:buNone/>
            </a:pPr>
            <a:r>
              <a:rPr lang="en-US" sz="900" dirty="0" smtClean="0"/>
              <a:t>    private Integer </a:t>
            </a:r>
            <a:r>
              <a:rPr lang="en-US" sz="900" dirty="0" err="1" smtClean="0"/>
              <a:t>strikeBounus</a:t>
            </a:r>
            <a:r>
              <a:rPr lang="en-US" sz="900" dirty="0" smtClean="0"/>
              <a:t>(Integer </a:t>
            </a:r>
            <a:r>
              <a:rPr lang="en-US" sz="900" dirty="0" err="1" smtClean="0"/>
              <a:t>rollsIndex</a:t>
            </a:r>
            <a:r>
              <a:rPr lang="en-US" sz="900" dirty="0" smtClean="0"/>
              <a:t>) {</a:t>
            </a:r>
          </a:p>
          <a:p>
            <a:pPr marL="0" indent="0">
              <a:lnSpc>
                <a:spcPts val="1100"/>
              </a:lnSpc>
              <a:spcBef>
                <a:spcPts val="0"/>
              </a:spcBef>
              <a:buNone/>
            </a:pPr>
            <a:r>
              <a:rPr lang="en-US" sz="900" dirty="0" smtClean="0"/>
              <a:t>        return rolls[rollsIndex+1] + rolls[rollsIndex+2];</a:t>
            </a:r>
            <a:endParaRPr lang="en-US" sz="900" dirty="0"/>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    private </a:t>
            </a:r>
            <a:r>
              <a:rPr lang="en-US" sz="900" dirty="0"/>
              <a:t>Boolean </a:t>
            </a:r>
            <a:r>
              <a:rPr lang="en-US" sz="900" dirty="0" err="1"/>
              <a:t>isSpare</a:t>
            </a:r>
            <a:r>
              <a:rPr lang="en-US" sz="900" dirty="0"/>
              <a:t>(Integer </a:t>
            </a:r>
            <a:r>
              <a:rPr lang="en-US" sz="900" dirty="0" err="1" smtClean="0"/>
              <a:t>rollsIndex</a:t>
            </a:r>
            <a:r>
              <a:rPr lang="en-US" sz="900" dirty="0" smtClean="0"/>
              <a:t>) </a:t>
            </a:r>
            <a:r>
              <a:rPr lang="en-US" sz="900" dirty="0"/>
              <a:t>{</a:t>
            </a:r>
          </a:p>
          <a:p>
            <a:pPr marL="0" indent="0">
              <a:lnSpc>
                <a:spcPts val="1100"/>
              </a:lnSpc>
              <a:spcBef>
                <a:spcPts val="0"/>
              </a:spcBef>
              <a:buNone/>
            </a:pPr>
            <a:r>
              <a:rPr lang="en-US" sz="900" dirty="0" smtClean="0"/>
              <a:t>        return </a:t>
            </a:r>
            <a:r>
              <a:rPr lang="en-US" sz="900" dirty="0"/>
              <a:t>rolls</a:t>
            </a:r>
            <a:r>
              <a:rPr lang="en-US" sz="900" dirty="0" smtClean="0"/>
              <a:t>[</a:t>
            </a:r>
            <a:r>
              <a:rPr lang="en-US" sz="900" dirty="0" err="1" smtClean="0"/>
              <a:t>rollsIndex</a:t>
            </a:r>
            <a:r>
              <a:rPr lang="en-US" sz="900" dirty="0" smtClean="0"/>
              <a:t>] </a:t>
            </a:r>
            <a:r>
              <a:rPr lang="en-US" sz="900" dirty="0"/>
              <a:t>+ rolls</a:t>
            </a:r>
            <a:r>
              <a:rPr lang="en-US" sz="900" dirty="0" smtClean="0"/>
              <a:t>[rollsIndex+1] </a:t>
            </a:r>
            <a:r>
              <a:rPr lang="en-US" sz="900" dirty="0"/>
              <a:t>== 10;</a:t>
            </a:r>
          </a:p>
          <a:p>
            <a:pPr marL="0" indent="0">
              <a:lnSpc>
                <a:spcPts val="1100"/>
              </a:lnSpc>
              <a:spcBef>
                <a:spcPts val="0"/>
              </a:spcBef>
              <a:buNone/>
            </a:pPr>
            <a:r>
              <a:rPr lang="en-US" sz="900" dirty="0" smtClean="0"/>
              <a:t>    }</a:t>
            </a:r>
          </a:p>
          <a:p>
            <a:pPr marL="0" indent="0">
              <a:lnSpc>
                <a:spcPts val="1100"/>
              </a:lnSpc>
              <a:spcBef>
                <a:spcPts val="0"/>
              </a:spcBef>
              <a:buNone/>
            </a:pPr>
            <a:r>
              <a:rPr lang="en-US" sz="900" dirty="0" smtClean="0"/>
              <a:t>}</a:t>
            </a:r>
            <a:endParaRPr lang="en-US" sz="900" dirty="0"/>
          </a:p>
        </p:txBody>
      </p:sp>
      <p:sp>
        <p:nvSpPr>
          <p:cNvPr id="8" name="Line 4"/>
          <p:cNvSpPr>
            <a:spLocks noChangeShapeType="1"/>
          </p:cNvSpPr>
          <p:nvPr/>
        </p:nvSpPr>
        <p:spPr bwMode="auto">
          <a:xfrm>
            <a:off x="4572000" y="628652"/>
            <a:ext cx="5470" cy="3663242"/>
          </a:xfrm>
          <a:prstGeom prst="line">
            <a:avLst/>
          </a:prstGeom>
          <a:noFill/>
          <a:ln w="9525">
            <a:solidFill>
              <a:srgbClr val="FFF215"/>
            </a:solidFill>
            <a:round/>
            <a:headEnd/>
            <a:tailEnd/>
          </a:ln>
          <a:effectLst>
            <a:glow rad="101600">
              <a:srgbClr val="FF9C0B">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effectLst>
                <a:glow rad="101600">
                  <a:schemeClr val="accent2">
                    <a:satMod val="175000"/>
                    <a:alpha val="40000"/>
                  </a:schemeClr>
                </a:glow>
              </a:effectLst>
            </a:endParaRPr>
          </a:p>
        </p:txBody>
      </p:sp>
      <p:sp>
        <p:nvSpPr>
          <p:cNvPr id="10" name="Line 4"/>
          <p:cNvSpPr>
            <a:spLocks noChangeShapeType="1"/>
          </p:cNvSpPr>
          <p:nvPr/>
        </p:nvSpPr>
        <p:spPr bwMode="auto">
          <a:xfrm flipH="1">
            <a:off x="4556480" y="590551"/>
            <a:ext cx="15520" cy="3749972"/>
          </a:xfrm>
          <a:prstGeom prst="line">
            <a:avLst/>
          </a:prstGeom>
          <a:noFill/>
          <a:ln w="9525">
            <a:solidFill>
              <a:srgbClr val="008000"/>
            </a:solidFill>
            <a:round/>
            <a:headEnd/>
            <a:tailEnd/>
          </a:ln>
          <a:effectLst>
            <a:glow rad="101600">
              <a:srgbClr val="008000">
                <a:alpha val="40000"/>
              </a:srgb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lstStyle/>
          <a:p>
            <a:endParaRPr lang="en-US"/>
          </a:p>
        </p:txBody>
      </p:sp>
      <p:pic>
        <p:nvPicPr>
          <p:cNvPr id="11" name="Picture 10" descr="Gree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48149"/>
            <a:ext cx="914400" cy="898071"/>
          </a:xfrm>
          <a:prstGeom prst="rect">
            <a:avLst/>
          </a:prstGeom>
        </p:spPr>
      </p:pic>
    </p:spTree>
    <p:extLst>
      <p:ext uri="{BB962C8B-B14F-4D97-AF65-F5344CB8AC3E}">
        <p14:creationId xmlns:p14="http://schemas.microsoft.com/office/powerpoint/2010/main" val="39903889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6" end="1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7" end="1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18" end="1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19" end="1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200400" y="1397161"/>
            <a:ext cx="2438400" cy="1707989"/>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3200400" y="652551"/>
            <a:ext cx="24384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886200" y="590550"/>
            <a:ext cx="813256" cy="369332"/>
          </a:xfrm>
          <a:prstGeom prst="rect">
            <a:avLst/>
          </a:prstGeom>
          <a:noFill/>
        </p:spPr>
        <p:txBody>
          <a:bodyPr wrap="none" rtlCol="0">
            <a:spAutoFit/>
          </a:bodyPr>
          <a:lstStyle/>
          <a:p>
            <a:r>
              <a:rPr lang="en-US" dirty="0" smtClean="0"/>
              <a:t>Game</a:t>
            </a:r>
            <a:endParaRPr lang="en-US" dirty="0"/>
          </a:p>
        </p:txBody>
      </p:sp>
      <p:sp>
        <p:nvSpPr>
          <p:cNvPr id="5" name="TextBox 4"/>
          <p:cNvSpPr txBox="1"/>
          <p:nvPr/>
        </p:nvSpPr>
        <p:spPr>
          <a:xfrm>
            <a:off x="3200400" y="1397165"/>
            <a:ext cx="2438400" cy="2092881"/>
          </a:xfrm>
          <a:prstGeom prst="rect">
            <a:avLst/>
          </a:prstGeom>
          <a:noFill/>
        </p:spPr>
        <p:txBody>
          <a:bodyPr wrap="square" rtlCol="0">
            <a:spAutoFit/>
          </a:bodyPr>
          <a:lstStyle/>
          <a:p>
            <a:r>
              <a:rPr lang="en-US" sz="1400" dirty="0" smtClean="0"/>
              <a:t>public roll(Integer)</a:t>
            </a:r>
          </a:p>
          <a:p>
            <a:r>
              <a:rPr lang="en-US" sz="1400" dirty="0" smtClean="0"/>
              <a:t>public score()</a:t>
            </a:r>
          </a:p>
          <a:p>
            <a:endParaRPr lang="en-US" sz="1400" dirty="0" smtClean="0"/>
          </a:p>
          <a:p>
            <a:r>
              <a:rPr lang="en-US" sz="1200" dirty="0" err="1" smtClean="0"/>
              <a:t>isSpare</a:t>
            </a:r>
            <a:r>
              <a:rPr lang="en-US" sz="1200" dirty="0" smtClean="0"/>
              <a:t>(</a:t>
            </a:r>
            <a:r>
              <a:rPr lang="en-US" sz="1200" dirty="0"/>
              <a:t>Integer</a:t>
            </a:r>
            <a:r>
              <a:rPr lang="en-US" sz="1200" dirty="0" smtClean="0"/>
              <a:t>)</a:t>
            </a:r>
          </a:p>
          <a:p>
            <a:r>
              <a:rPr lang="en-US" sz="1200" dirty="0" err="1" smtClean="0"/>
              <a:t>isStrike</a:t>
            </a:r>
            <a:r>
              <a:rPr lang="en-US" sz="1200" dirty="0" smtClean="0"/>
              <a:t>(Integer)</a:t>
            </a:r>
          </a:p>
          <a:p>
            <a:r>
              <a:rPr lang="en-US" sz="1200" dirty="0" err="1" smtClean="0"/>
              <a:t>sumOfBallsInFrame</a:t>
            </a:r>
            <a:r>
              <a:rPr lang="en-US" sz="1200" dirty="0" smtClean="0"/>
              <a:t>(Integer)</a:t>
            </a:r>
          </a:p>
          <a:p>
            <a:r>
              <a:rPr lang="en-US" sz="1200" dirty="0" err="1" smtClean="0"/>
              <a:t>spareBonus</a:t>
            </a:r>
            <a:r>
              <a:rPr lang="en-US" sz="1200" dirty="0" smtClean="0"/>
              <a:t>(Integer)</a:t>
            </a:r>
          </a:p>
          <a:p>
            <a:r>
              <a:rPr lang="en-US" sz="1200" dirty="0" err="1" smtClean="0"/>
              <a:t>strikeBonus</a:t>
            </a:r>
            <a:r>
              <a:rPr lang="en-US" sz="1200" dirty="0" smtClean="0"/>
              <a:t>(Integer)</a:t>
            </a:r>
          </a:p>
          <a:p>
            <a:endParaRPr lang="en-US" sz="1400" dirty="0" smtClean="0"/>
          </a:p>
          <a:p>
            <a:endParaRPr lang="en-US" sz="1400" dirty="0"/>
          </a:p>
        </p:txBody>
      </p:sp>
      <p:sp>
        <p:nvSpPr>
          <p:cNvPr id="15" name="Rectangle 14"/>
          <p:cNvSpPr/>
          <p:nvPr/>
        </p:nvSpPr>
        <p:spPr>
          <a:xfrm>
            <a:off x="3200400" y="939962"/>
            <a:ext cx="2438400" cy="4572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TextBox 17"/>
          <p:cNvSpPr txBox="1"/>
          <p:nvPr/>
        </p:nvSpPr>
        <p:spPr>
          <a:xfrm>
            <a:off x="3200405" y="895350"/>
            <a:ext cx="1981195" cy="523220"/>
          </a:xfrm>
          <a:prstGeom prst="rect">
            <a:avLst/>
          </a:prstGeom>
          <a:noFill/>
        </p:spPr>
        <p:txBody>
          <a:bodyPr wrap="square" rtlCol="0">
            <a:spAutoFit/>
          </a:bodyPr>
          <a:lstStyle/>
          <a:p>
            <a:r>
              <a:rPr lang="en-US" sz="1400" dirty="0" smtClean="0"/>
              <a:t>List rolls</a:t>
            </a:r>
          </a:p>
          <a:p>
            <a:r>
              <a:rPr lang="en-US" sz="1400" dirty="0" smtClean="0"/>
              <a:t>Integer </a:t>
            </a:r>
            <a:r>
              <a:rPr lang="en-US" sz="1400" dirty="0" err="1" smtClean="0"/>
              <a:t>currentRoll</a:t>
            </a:r>
            <a:endParaRPr lang="en-US" sz="1400" dirty="0"/>
          </a:p>
        </p:txBody>
      </p:sp>
      <p:sp>
        <p:nvSpPr>
          <p:cNvPr id="27" name="Rectangle 26"/>
          <p:cNvSpPr/>
          <p:nvPr/>
        </p:nvSpPr>
        <p:spPr>
          <a:xfrm>
            <a:off x="0" y="133350"/>
            <a:ext cx="8915400" cy="369332"/>
          </a:xfrm>
          <a:prstGeom prst="rect">
            <a:avLst/>
          </a:prstGeom>
        </p:spPr>
        <p:txBody>
          <a:bodyPr wrap="square">
            <a:spAutoFit/>
          </a:bodyPr>
          <a:lstStyle/>
          <a:p>
            <a:pPr lvl="1" algn="ctr"/>
            <a:r>
              <a:rPr lang="en-US" dirty="0"/>
              <a:t>Unit Test </a:t>
            </a:r>
            <a:r>
              <a:rPr lang="en-US" dirty="0" smtClean="0"/>
              <a:t>#5 – Score is 300 if bowler rolls a perfect game</a:t>
            </a:r>
            <a:endParaRPr lang="en-US" dirty="0"/>
          </a:p>
        </p:txBody>
      </p:sp>
    </p:spTree>
    <p:extLst>
      <p:ext uri="{BB962C8B-B14F-4D97-AF65-F5344CB8AC3E}">
        <p14:creationId xmlns:p14="http://schemas.microsoft.com/office/powerpoint/2010/main" val="19280065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a:t>
            </a:r>
            <a:r>
              <a:rPr lang="en-US" dirty="0"/>
              <a:t>S</a:t>
            </a:r>
            <a:r>
              <a:rPr lang="en-US" dirty="0" smtClean="0"/>
              <a:t>een?</a:t>
            </a:r>
            <a:endParaRPr lang="en-US" dirty="0"/>
          </a:p>
        </p:txBody>
      </p:sp>
      <p:sp>
        <p:nvSpPr>
          <p:cNvPr id="3" name="Content Placeholder 2"/>
          <p:cNvSpPr>
            <a:spLocks noGrp="1"/>
          </p:cNvSpPr>
          <p:nvPr>
            <p:ph idx="1"/>
          </p:nvPr>
        </p:nvSpPr>
        <p:spPr/>
        <p:txBody>
          <a:bodyPr/>
          <a:lstStyle/>
          <a:p>
            <a:pPr marL="0" indent="0">
              <a:buNone/>
            </a:pPr>
            <a:r>
              <a:rPr lang="en-US" dirty="0" smtClean="0"/>
              <a:t>A disciplined test-driven approach means…</a:t>
            </a:r>
          </a:p>
          <a:p>
            <a:r>
              <a:rPr lang="en-US" dirty="0" smtClean="0"/>
              <a:t>…Clean</a:t>
            </a:r>
            <a:r>
              <a:rPr lang="en-US" dirty="0"/>
              <a:t>, more readable code</a:t>
            </a:r>
          </a:p>
          <a:p>
            <a:r>
              <a:rPr lang="en-US" dirty="0" smtClean="0"/>
              <a:t>…Refining </a:t>
            </a:r>
            <a:r>
              <a:rPr lang="en-US" dirty="0"/>
              <a:t>our design as we go</a:t>
            </a:r>
          </a:p>
          <a:p>
            <a:r>
              <a:rPr lang="en-US" dirty="0" smtClean="0"/>
              <a:t>…Quicker </a:t>
            </a:r>
            <a:r>
              <a:rPr lang="en-US" dirty="0"/>
              <a:t>feedback</a:t>
            </a:r>
          </a:p>
          <a:p>
            <a:r>
              <a:rPr lang="en-US" dirty="0" smtClean="0"/>
              <a:t>…Regression </a:t>
            </a:r>
            <a:r>
              <a:rPr lang="en-US" dirty="0"/>
              <a:t>testing becomes trivial</a:t>
            </a:r>
          </a:p>
          <a:p>
            <a:endParaRPr lang="en-US" dirty="0"/>
          </a:p>
        </p:txBody>
      </p:sp>
    </p:spTree>
    <p:extLst>
      <p:ext uri="{BB962C8B-B14F-4D97-AF65-F5344CB8AC3E}">
        <p14:creationId xmlns:p14="http://schemas.microsoft.com/office/powerpoint/2010/main" val="429846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a:t>
            </a:r>
            <a:endParaRPr lang="en-US" dirty="0"/>
          </a:p>
        </p:txBody>
      </p:sp>
      <p:sp>
        <p:nvSpPr>
          <p:cNvPr id="3" name="Content Placeholder 2"/>
          <p:cNvSpPr>
            <a:spLocks noGrp="1"/>
          </p:cNvSpPr>
          <p:nvPr>
            <p:ph idx="1"/>
          </p:nvPr>
        </p:nvSpPr>
        <p:spPr/>
        <p:txBody>
          <a:bodyPr/>
          <a:lstStyle/>
          <a:p>
            <a:r>
              <a:rPr lang="en-US" dirty="0"/>
              <a:t>You finish the app with the following:</a:t>
            </a:r>
          </a:p>
          <a:p>
            <a:pPr lvl="1"/>
            <a:r>
              <a:rPr lang="en-US" dirty="0">
                <a:hlinkClick r:id="rId3"/>
              </a:rPr>
              <a:t>https://github.com/knthornt/Dreamforce-2012---TDD-Session</a:t>
            </a:r>
            <a:endParaRPr lang="en-US" dirty="0"/>
          </a:p>
          <a:p>
            <a:pPr lvl="1"/>
            <a:r>
              <a:rPr lang="en-US" dirty="0" smtClean="0"/>
              <a:t>Complete Slide Deck (with tests 4 &amp; 5)</a:t>
            </a:r>
            <a:endParaRPr lang="en-US" dirty="0" smtClean="0"/>
          </a:p>
          <a:p>
            <a:pPr lvl="1"/>
            <a:r>
              <a:rPr lang="en-US" dirty="0" smtClean="0"/>
              <a:t>Tests 1 – 3 package</a:t>
            </a:r>
          </a:p>
          <a:p>
            <a:pPr lvl="1"/>
            <a:r>
              <a:rPr lang="en-US" dirty="0" smtClean="0"/>
              <a:t>Fully baked version</a:t>
            </a:r>
          </a:p>
          <a:p>
            <a:endParaRPr lang="en-US" dirty="0" smtClean="0"/>
          </a:p>
          <a:p>
            <a:r>
              <a:rPr lang="en-US" dirty="0" smtClean="0"/>
              <a:t>Completed kata video</a:t>
            </a:r>
          </a:p>
          <a:p>
            <a:pPr lvl="1"/>
            <a:r>
              <a:rPr lang="en-US" u="sng" dirty="0">
                <a:hlinkClick r:id="rId4"/>
              </a:rPr>
              <a:t>http://</a:t>
            </a:r>
            <a:r>
              <a:rPr lang="en-US" u="sng" dirty="0" err="1">
                <a:hlinkClick r:id="rId4"/>
              </a:rPr>
              <a:t>bit.ly</a:t>
            </a:r>
            <a:r>
              <a:rPr lang="en-US" u="sng" dirty="0">
                <a:hlinkClick r:id="rId4"/>
              </a:rPr>
              <a:t>/U9dKa8</a:t>
            </a:r>
            <a:endParaRPr lang="en-US" dirty="0"/>
          </a:p>
        </p:txBody>
      </p:sp>
      <p:pic>
        <p:nvPicPr>
          <p:cNvPr id="4" name="Picture 3"/>
          <p:cNvPicPr>
            <a:picLocks noChangeAspect="1"/>
          </p:cNvPicPr>
          <p:nvPr/>
        </p:nvPicPr>
        <p:blipFill>
          <a:blip r:embed="rId5"/>
          <a:stretch>
            <a:fillRect/>
          </a:stretch>
        </p:blipFill>
        <p:spPr>
          <a:xfrm>
            <a:off x="5344160" y="2114550"/>
            <a:ext cx="2047240" cy="2047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98149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3" name="Content Placeholder 2"/>
          <p:cNvSpPr>
            <a:spLocks noGrp="1"/>
          </p:cNvSpPr>
          <p:nvPr>
            <p:ph idx="1"/>
          </p:nvPr>
        </p:nvSpPr>
        <p:spPr>
          <a:xfrm>
            <a:off x="509984" y="871141"/>
            <a:ext cx="8176618" cy="1548210"/>
          </a:xfrm>
        </p:spPr>
        <p:txBody>
          <a:bodyPr/>
          <a:lstStyle/>
          <a:p>
            <a:r>
              <a:rPr lang="en-US" dirty="0"/>
              <a:t>Kyle Thornton, Mavens Consulting @knthornt</a:t>
            </a:r>
          </a:p>
          <a:p>
            <a:r>
              <a:rPr lang="en-US" dirty="0"/>
              <a:t>Sean Harrison, Mavens Consulting @GizmoForce</a:t>
            </a:r>
          </a:p>
          <a:p>
            <a:endParaRPr lang="en-US" dirty="0"/>
          </a:p>
          <a:p>
            <a:endParaRPr lang="en-US" dirty="0"/>
          </a:p>
        </p:txBody>
      </p:sp>
      <p:pic>
        <p:nvPicPr>
          <p:cNvPr id="4" name="Picture 3"/>
          <p:cNvPicPr>
            <a:picLocks noChangeAspect="1"/>
          </p:cNvPicPr>
          <p:nvPr/>
        </p:nvPicPr>
        <p:blipFill>
          <a:blip r:embed="rId3"/>
          <a:stretch>
            <a:fillRect/>
          </a:stretch>
        </p:blipFill>
        <p:spPr>
          <a:xfrm>
            <a:off x="2604745" y="1997075"/>
            <a:ext cx="1365250" cy="1412875"/>
          </a:xfrm>
          <a:prstGeom prst="rect">
            <a:avLst/>
          </a:prstGeom>
        </p:spPr>
      </p:pic>
      <p:sp>
        <p:nvSpPr>
          <p:cNvPr id="5" name="TextBox 4"/>
          <p:cNvSpPr txBox="1"/>
          <p:nvPr/>
        </p:nvSpPr>
        <p:spPr>
          <a:xfrm>
            <a:off x="768965" y="3678019"/>
            <a:ext cx="7613035" cy="369332"/>
          </a:xfrm>
          <a:prstGeom prst="rect">
            <a:avLst/>
          </a:prstGeom>
          <a:noFill/>
        </p:spPr>
        <p:txBody>
          <a:bodyPr wrap="square" rtlCol="0">
            <a:spAutoFit/>
          </a:bodyPr>
          <a:lstStyle/>
          <a:p>
            <a:pPr algn="dist"/>
            <a:r>
              <a:rPr lang="en-US" dirty="0" smtClean="0"/>
              <a:t>MavensConsulting.com   </a:t>
            </a:r>
            <a:r>
              <a:rPr lang="pl-PL" dirty="0"/>
              <a:t>info@mavens.io </a:t>
            </a:r>
            <a:r>
              <a:rPr lang="pl-PL" dirty="0" smtClean="0"/>
              <a:t>   312.725.8528</a:t>
            </a:r>
            <a:endParaRPr lang="pl-PL" dirty="0"/>
          </a:p>
        </p:txBody>
      </p:sp>
      <p:sp>
        <p:nvSpPr>
          <p:cNvPr id="6" name="TextBox 5"/>
          <p:cNvSpPr txBox="1"/>
          <p:nvPr/>
        </p:nvSpPr>
        <p:spPr>
          <a:xfrm>
            <a:off x="4281145" y="2343150"/>
            <a:ext cx="1967255" cy="707886"/>
          </a:xfrm>
          <a:prstGeom prst="rect">
            <a:avLst/>
          </a:prstGeom>
          <a:noFill/>
        </p:spPr>
        <p:txBody>
          <a:bodyPr wrap="none" rtlCol="0">
            <a:spAutoFit/>
          </a:bodyPr>
          <a:lstStyle/>
          <a:p>
            <a:r>
              <a:rPr lang="en-US" sz="4000" dirty="0" smtClean="0">
                <a:cs typeface="Futura"/>
              </a:rPr>
              <a:t>Mavens</a:t>
            </a:r>
            <a:endParaRPr lang="en-US" sz="4000" dirty="0">
              <a:cs typeface="Futura"/>
            </a:endParaRPr>
          </a:p>
        </p:txBody>
      </p:sp>
      <p:sp>
        <p:nvSpPr>
          <p:cNvPr id="7" name="Round Diagonal Corner Rectangle 6"/>
          <p:cNvSpPr/>
          <p:nvPr/>
        </p:nvSpPr>
        <p:spPr>
          <a:xfrm>
            <a:off x="509984" y="760017"/>
            <a:ext cx="8232181" cy="3411934"/>
          </a:xfrm>
          <a:prstGeom prst="round2Diag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1343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This is not ‘Nam. This is Bowling. There are Rules.</a:t>
            </a:r>
            <a:endParaRPr lang="en-US" sz="2400" dirty="0"/>
          </a:p>
        </p:txBody>
      </p:sp>
      <p:sp>
        <p:nvSpPr>
          <p:cNvPr id="4" name="TextBox 3"/>
          <p:cNvSpPr txBox="1"/>
          <p:nvPr/>
        </p:nvSpPr>
        <p:spPr>
          <a:xfrm>
            <a:off x="379834" y="2116012"/>
            <a:ext cx="4880438" cy="2308324"/>
          </a:xfrm>
          <a:prstGeom prst="rect">
            <a:avLst/>
          </a:prstGeom>
          <a:noFill/>
        </p:spPr>
        <p:txBody>
          <a:bodyPr wrap="none" rtlCol="0">
            <a:spAutoFit/>
          </a:bodyPr>
          <a:lstStyle/>
          <a:p>
            <a:r>
              <a:rPr lang="en-US" dirty="0" smtClean="0"/>
              <a:t>10 Frames / 2 rolls each</a:t>
            </a:r>
          </a:p>
          <a:p>
            <a:r>
              <a:rPr lang="en-US" dirty="0" smtClean="0"/>
              <a:t>Each frame has a score</a:t>
            </a:r>
          </a:p>
          <a:p>
            <a:r>
              <a:rPr lang="en-US" dirty="0" smtClean="0"/>
              <a:t>Frame score = pins down with rolls + bonuses</a:t>
            </a:r>
          </a:p>
          <a:p>
            <a:endParaRPr lang="en-US" dirty="0"/>
          </a:p>
          <a:p>
            <a:r>
              <a:rPr lang="en-US" dirty="0" smtClean="0"/>
              <a:t>Bonuses:</a:t>
            </a:r>
          </a:p>
          <a:p>
            <a:r>
              <a:rPr lang="en-US" dirty="0"/>
              <a:t>	</a:t>
            </a:r>
            <a:r>
              <a:rPr lang="en-US" dirty="0" smtClean="0"/>
              <a:t>Spare = 2 Rolls + 1 bonus roll</a:t>
            </a:r>
          </a:p>
          <a:p>
            <a:r>
              <a:rPr lang="en-US" dirty="0"/>
              <a:t>	</a:t>
            </a:r>
            <a:r>
              <a:rPr lang="en-US" dirty="0" smtClean="0"/>
              <a:t>Strike = 1 Roll + 2 bonus rolls</a:t>
            </a:r>
          </a:p>
          <a:p>
            <a:endParaRPr lang="en-US" dirty="0"/>
          </a:p>
        </p:txBody>
      </p:sp>
      <p:pic>
        <p:nvPicPr>
          <p:cNvPr id="13" name="Picture 12" descr="Microsoft Excel-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22" y="696868"/>
            <a:ext cx="8585200" cy="1109276"/>
          </a:xfrm>
          <a:prstGeom prst="rect">
            <a:avLst/>
          </a:prstGeom>
        </p:spPr>
      </p:pic>
      <p:pic>
        <p:nvPicPr>
          <p:cNvPr id="7" name="Picture 6" descr="Microsoft Excel-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22" y="685801"/>
            <a:ext cx="8585200" cy="1105089"/>
          </a:xfrm>
          <a:prstGeom prst="rect">
            <a:avLst/>
          </a:prstGeom>
        </p:spPr>
      </p:pic>
      <p:pic>
        <p:nvPicPr>
          <p:cNvPr id="8" name="Picture 7" descr="Microsoft Excel-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00" y="685801"/>
            <a:ext cx="8585200" cy="1097612"/>
          </a:xfrm>
          <a:prstGeom prst="rect">
            <a:avLst/>
          </a:prstGeom>
        </p:spPr>
      </p:pic>
      <p:pic>
        <p:nvPicPr>
          <p:cNvPr id="9" name="Picture 8" descr="Microsoft Excel-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834" y="685801"/>
            <a:ext cx="8535566" cy="1097612"/>
          </a:xfrm>
          <a:prstGeom prst="rect">
            <a:avLst/>
          </a:prstGeom>
        </p:spPr>
      </p:pic>
      <p:pic>
        <p:nvPicPr>
          <p:cNvPr id="10" name="Picture 9" descr="Microsoft Excel-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200" y="665464"/>
            <a:ext cx="8585200" cy="1106187"/>
          </a:xfrm>
          <a:prstGeom prst="rect">
            <a:avLst/>
          </a:prstGeom>
        </p:spPr>
      </p:pic>
      <p:pic>
        <p:nvPicPr>
          <p:cNvPr id="11" name="Picture 10" descr="Microsoft Excel-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00" y="685800"/>
            <a:ext cx="8585200" cy="1103994"/>
          </a:xfrm>
          <a:prstGeom prst="rect">
            <a:avLst/>
          </a:prstGeom>
        </p:spPr>
      </p:pic>
      <p:sp>
        <p:nvSpPr>
          <p:cNvPr id="14" name="TextBox 13"/>
          <p:cNvSpPr txBox="1"/>
          <p:nvPr/>
        </p:nvSpPr>
        <p:spPr>
          <a:xfrm>
            <a:off x="5486399" y="2190750"/>
            <a:ext cx="3255765" cy="923330"/>
          </a:xfrm>
          <a:prstGeom prst="rect">
            <a:avLst/>
          </a:prstGeom>
          <a:noFill/>
        </p:spPr>
        <p:txBody>
          <a:bodyPr wrap="square" rtlCol="0">
            <a:spAutoFit/>
          </a:bodyPr>
          <a:lstStyle/>
          <a:p>
            <a:r>
              <a:rPr lang="en-US" dirty="0"/>
              <a:t>10</a:t>
            </a:r>
            <a:r>
              <a:rPr lang="en-US" baseline="30000" dirty="0"/>
              <a:t>th</a:t>
            </a:r>
            <a:r>
              <a:rPr lang="en-US" dirty="0"/>
              <a:t> Frame</a:t>
            </a:r>
          </a:p>
          <a:p>
            <a:r>
              <a:rPr lang="en-US" dirty="0"/>
              <a:t>	rolls as needed</a:t>
            </a:r>
          </a:p>
          <a:p>
            <a:r>
              <a:rPr lang="en-US" dirty="0"/>
              <a:t>	max rolls = 3</a:t>
            </a:r>
          </a:p>
        </p:txBody>
      </p:sp>
      <p:pic>
        <p:nvPicPr>
          <p:cNvPr id="15" name="Picture 14"/>
          <p:cNvPicPr>
            <a:picLocks noChangeAspect="1"/>
          </p:cNvPicPr>
          <p:nvPr/>
        </p:nvPicPr>
        <p:blipFill>
          <a:blip r:embed="rId9"/>
          <a:stretch>
            <a:fillRect/>
          </a:stretch>
        </p:blipFill>
        <p:spPr>
          <a:xfrm>
            <a:off x="307622" y="666750"/>
            <a:ext cx="8607778" cy="1147645"/>
          </a:xfrm>
          <a:prstGeom prst="rect">
            <a:avLst/>
          </a:prstGeom>
        </p:spPr>
      </p:pic>
    </p:spTree>
    <p:extLst>
      <p:ext uri="{BB962C8B-B14F-4D97-AF65-F5344CB8AC3E}">
        <p14:creationId xmlns:p14="http://schemas.microsoft.com/office/powerpoint/2010/main" val="208773482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3581400" y="3486150"/>
            <a:ext cx="1524000" cy="1150380"/>
            <a:chOff x="3581400" y="3486150"/>
            <a:chExt cx="1524000" cy="1150380"/>
          </a:xfrm>
        </p:grpSpPr>
        <p:grpSp>
          <p:nvGrpSpPr>
            <p:cNvPr id="29" name="Group 28"/>
            <p:cNvGrpSpPr/>
            <p:nvPr/>
          </p:nvGrpSpPr>
          <p:grpSpPr>
            <a:xfrm>
              <a:off x="3581400" y="3772882"/>
              <a:ext cx="1524000" cy="863648"/>
              <a:chOff x="3657600" y="3708108"/>
              <a:chExt cx="1524000" cy="921042"/>
            </a:xfrm>
          </p:grpSpPr>
          <p:sp>
            <p:nvSpPr>
              <p:cNvPr id="14" name="Rectangle 13"/>
              <p:cNvSpPr/>
              <p:nvPr/>
            </p:nvSpPr>
            <p:spPr>
              <a:xfrm>
                <a:off x="3657600" y="4051252"/>
                <a:ext cx="1524000" cy="577898"/>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5" name="Rectangle 14"/>
              <p:cNvSpPr/>
              <p:nvPr/>
            </p:nvSpPr>
            <p:spPr>
              <a:xfrm>
                <a:off x="3657600" y="3765502"/>
                <a:ext cx="15240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6" name="TextBox 15"/>
              <p:cNvSpPr txBox="1"/>
              <p:nvPr/>
            </p:nvSpPr>
            <p:spPr>
              <a:xfrm>
                <a:off x="3751477" y="3708108"/>
                <a:ext cx="1287510" cy="369332"/>
              </a:xfrm>
              <a:prstGeom prst="rect">
                <a:avLst/>
              </a:prstGeom>
              <a:noFill/>
            </p:spPr>
            <p:txBody>
              <a:bodyPr wrap="none" rtlCol="0">
                <a:spAutoFit/>
              </a:bodyPr>
              <a:lstStyle/>
              <a:p>
                <a:r>
                  <a:rPr lang="en-US" dirty="0" smtClean="0"/>
                  <a:t>TenthFrame</a:t>
                </a:r>
                <a:endParaRPr lang="en-US" dirty="0"/>
              </a:p>
            </p:txBody>
          </p:sp>
          <p:sp>
            <p:nvSpPr>
              <p:cNvPr id="17" name="TextBox 16"/>
              <p:cNvSpPr txBox="1"/>
              <p:nvPr/>
            </p:nvSpPr>
            <p:spPr>
              <a:xfrm>
                <a:off x="3676338" y="4222704"/>
                <a:ext cx="743262" cy="307777"/>
              </a:xfrm>
              <a:prstGeom prst="rect">
                <a:avLst/>
              </a:prstGeom>
              <a:noFill/>
            </p:spPr>
            <p:txBody>
              <a:bodyPr wrap="none" rtlCol="0">
                <a:spAutoFit/>
              </a:bodyPr>
              <a:lstStyle/>
              <a:p>
                <a:r>
                  <a:rPr lang="en-US" sz="1400" dirty="0" smtClean="0"/>
                  <a:t>score()</a:t>
                </a:r>
              </a:p>
            </p:txBody>
          </p:sp>
        </p:grpSp>
        <p:cxnSp>
          <p:nvCxnSpPr>
            <p:cNvPr id="30" name="Straight Arrow Connector 29"/>
            <p:cNvCxnSpPr>
              <a:stCxn id="6" idx="2"/>
            </p:cNvCxnSpPr>
            <p:nvPr/>
          </p:nvCxnSpPr>
          <p:spPr>
            <a:xfrm>
              <a:off x="4343400" y="348615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8" name="Group 27"/>
          <p:cNvGrpSpPr/>
          <p:nvPr/>
        </p:nvGrpSpPr>
        <p:grpSpPr>
          <a:xfrm>
            <a:off x="5105400" y="2038350"/>
            <a:ext cx="2209800" cy="1420243"/>
            <a:chOff x="5105400" y="2038350"/>
            <a:chExt cx="2209800" cy="1420243"/>
          </a:xfrm>
        </p:grpSpPr>
        <p:sp>
          <p:nvSpPr>
            <p:cNvPr id="10" name="Rectangle 9"/>
            <p:cNvSpPr/>
            <p:nvPr/>
          </p:nvSpPr>
          <p:spPr>
            <a:xfrm>
              <a:off x="5791200" y="2372743"/>
              <a:ext cx="1524000" cy="10858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1" name="Rectangle 10"/>
            <p:cNvSpPr/>
            <p:nvPr/>
          </p:nvSpPr>
          <p:spPr>
            <a:xfrm>
              <a:off x="5791200" y="2086993"/>
              <a:ext cx="15240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12" name="TextBox 11"/>
            <p:cNvSpPr txBox="1"/>
            <p:nvPr/>
          </p:nvSpPr>
          <p:spPr>
            <a:xfrm>
              <a:off x="6172204" y="2038350"/>
              <a:ext cx="582311" cy="369332"/>
            </a:xfrm>
            <a:prstGeom prst="rect">
              <a:avLst/>
            </a:prstGeom>
            <a:noFill/>
          </p:spPr>
          <p:txBody>
            <a:bodyPr wrap="none" rtlCol="0">
              <a:spAutoFit/>
            </a:bodyPr>
            <a:lstStyle/>
            <a:p>
              <a:r>
                <a:rPr lang="en-US" dirty="0" smtClean="0"/>
                <a:t>Roll</a:t>
              </a:r>
              <a:endParaRPr lang="en-US" dirty="0"/>
            </a:p>
          </p:txBody>
        </p:sp>
        <p:sp>
          <p:nvSpPr>
            <p:cNvPr id="13" name="TextBox 12"/>
            <p:cNvSpPr txBox="1"/>
            <p:nvPr/>
          </p:nvSpPr>
          <p:spPr>
            <a:xfrm>
              <a:off x="5791201" y="2544195"/>
              <a:ext cx="1102598" cy="307777"/>
            </a:xfrm>
            <a:prstGeom prst="rect">
              <a:avLst/>
            </a:prstGeom>
            <a:noFill/>
          </p:spPr>
          <p:txBody>
            <a:bodyPr wrap="none" rtlCol="0">
              <a:spAutoFit/>
            </a:bodyPr>
            <a:lstStyle/>
            <a:p>
              <a:r>
                <a:rPr lang="en-US" sz="1400" dirty="0" smtClean="0"/>
                <a:t>roll(Integer)</a:t>
              </a:r>
            </a:p>
          </p:txBody>
        </p:sp>
        <p:cxnSp>
          <p:nvCxnSpPr>
            <p:cNvPr id="24" name="Straight Arrow Connector 23"/>
            <p:cNvCxnSpPr/>
            <p:nvPr/>
          </p:nvCxnSpPr>
          <p:spPr>
            <a:xfrm>
              <a:off x="5105400" y="2800350"/>
              <a:ext cx="68580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6" name="Group 35"/>
          <p:cNvGrpSpPr/>
          <p:nvPr/>
        </p:nvGrpSpPr>
        <p:grpSpPr>
          <a:xfrm>
            <a:off x="2819400" y="2038350"/>
            <a:ext cx="2286000" cy="1447800"/>
            <a:chOff x="2819400" y="2038350"/>
            <a:chExt cx="2286000" cy="1447800"/>
          </a:xfrm>
        </p:grpSpPr>
        <p:sp>
          <p:nvSpPr>
            <p:cNvPr id="9" name="TextBox 8"/>
            <p:cNvSpPr txBox="1"/>
            <p:nvPr/>
          </p:nvSpPr>
          <p:spPr>
            <a:xfrm>
              <a:off x="3581401" y="2544195"/>
              <a:ext cx="743262" cy="307777"/>
            </a:xfrm>
            <a:prstGeom prst="rect">
              <a:avLst/>
            </a:prstGeom>
            <a:noFill/>
          </p:spPr>
          <p:txBody>
            <a:bodyPr wrap="none" rtlCol="0">
              <a:spAutoFit/>
            </a:bodyPr>
            <a:lstStyle/>
            <a:p>
              <a:r>
                <a:rPr lang="en-US" sz="1400" dirty="0" smtClean="0"/>
                <a:t>score()</a:t>
              </a:r>
              <a:endParaRPr lang="en-US" sz="1400" dirty="0"/>
            </a:p>
          </p:txBody>
        </p:sp>
        <p:grpSp>
          <p:nvGrpSpPr>
            <p:cNvPr id="35" name="Group 34"/>
            <p:cNvGrpSpPr/>
            <p:nvPr/>
          </p:nvGrpSpPr>
          <p:grpSpPr>
            <a:xfrm>
              <a:off x="2819400" y="2038350"/>
              <a:ext cx="2286000" cy="1447800"/>
              <a:chOff x="2819400" y="2038350"/>
              <a:chExt cx="2286000" cy="1447800"/>
            </a:xfrm>
          </p:grpSpPr>
          <p:sp>
            <p:nvSpPr>
              <p:cNvPr id="8" name="TextBox 7"/>
              <p:cNvSpPr txBox="1"/>
              <p:nvPr/>
            </p:nvSpPr>
            <p:spPr>
              <a:xfrm>
                <a:off x="3962400" y="2038350"/>
                <a:ext cx="851578" cy="369332"/>
              </a:xfrm>
              <a:prstGeom prst="rect">
                <a:avLst/>
              </a:prstGeom>
              <a:noFill/>
            </p:spPr>
            <p:txBody>
              <a:bodyPr wrap="none" rtlCol="0">
                <a:spAutoFit/>
              </a:bodyPr>
              <a:lstStyle/>
              <a:p>
                <a:r>
                  <a:rPr lang="en-US" dirty="0" smtClean="0"/>
                  <a:t>Frame</a:t>
                </a:r>
                <a:endParaRPr lang="en-US" dirty="0"/>
              </a:p>
            </p:txBody>
          </p:sp>
          <p:grpSp>
            <p:nvGrpSpPr>
              <p:cNvPr id="33" name="Group 32"/>
              <p:cNvGrpSpPr/>
              <p:nvPr/>
            </p:nvGrpSpPr>
            <p:grpSpPr>
              <a:xfrm>
                <a:off x="2819400" y="2114550"/>
                <a:ext cx="2286000" cy="1371600"/>
                <a:chOff x="2819400" y="2086993"/>
                <a:chExt cx="2286000" cy="1371600"/>
              </a:xfrm>
            </p:grpSpPr>
            <p:sp>
              <p:nvSpPr>
                <p:cNvPr id="7" name="Rectangle 6"/>
                <p:cNvSpPr/>
                <p:nvPr/>
              </p:nvSpPr>
              <p:spPr>
                <a:xfrm>
                  <a:off x="3581400" y="2086993"/>
                  <a:ext cx="15240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nvGrpSpPr>
                <p:cNvPr id="32" name="Group 31"/>
                <p:cNvGrpSpPr/>
                <p:nvPr/>
              </p:nvGrpSpPr>
              <p:grpSpPr>
                <a:xfrm>
                  <a:off x="2819400" y="2372743"/>
                  <a:ext cx="2286000" cy="1085850"/>
                  <a:chOff x="2819400" y="2372743"/>
                  <a:chExt cx="2286000" cy="1085850"/>
                </a:xfrm>
              </p:grpSpPr>
              <p:sp>
                <p:nvSpPr>
                  <p:cNvPr id="6" name="Rectangle 5"/>
                  <p:cNvSpPr/>
                  <p:nvPr/>
                </p:nvSpPr>
                <p:spPr>
                  <a:xfrm>
                    <a:off x="3581400" y="2372743"/>
                    <a:ext cx="1524000" cy="10858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2819400" y="2851972"/>
                    <a:ext cx="762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grpSp>
      </p:grpSp>
      <p:sp>
        <p:nvSpPr>
          <p:cNvPr id="2" name="Rectangle 1"/>
          <p:cNvSpPr/>
          <p:nvPr/>
        </p:nvSpPr>
        <p:spPr>
          <a:xfrm>
            <a:off x="1295400" y="2372743"/>
            <a:ext cx="1524000" cy="10858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 name="Rectangle 2"/>
          <p:cNvSpPr/>
          <p:nvPr/>
        </p:nvSpPr>
        <p:spPr>
          <a:xfrm>
            <a:off x="1295400" y="2086993"/>
            <a:ext cx="1524000" cy="28575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 name="TextBox 3"/>
          <p:cNvSpPr txBox="1"/>
          <p:nvPr/>
        </p:nvSpPr>
        <p:spPr>
          <a:xfrm>
            <a:off x="1676400" y="2038350"/>
            <a:ext cx="813256" cy="369332"/>
          </a:xfrm>
          <a:prstGeom prst="rect">
            <a:avLst/>
          </a:prstGeom>
          <a:noFill/>
        </p:spPr>
        <p:txBody>
          <a:bodyPr wrap="none" rtlCol="0">
            <a:spAutoFit/>
          </a:bodyPr>
          <a:lstStyle/>
          <a:p>
            <a:r>
              <a:rPr lang="en-US" dirty="0" smtClean="0"/>
              <a:t>Game</a:t>
            </a:r>
            <a:endParaRPr lang="en-US" dirty="0"/>
          </a:p>
        </p:txBody>
      </p:sp>
      <p:sp>
        <p:nvSpPr>
          <p:cNvPr id="5" name="TextBox 4"/>
          <p:cNvSpPr txBox="1"/>
          <p:nvPr/>
        </p:nvSpPr>
        <p:spPr>
          <a:xfrm>
            <a:off x="1295401" y="2544193"/>
            <a:ext cx="1102598" cy="523220"/>
          </a:xfrm>
          <a:prstGeom prst="rect">
            <a:avLst/>
          </a:prstGeom>
          <a:noFill/>
        </p:spPr>
        <p:txBody>
          <a:bodyPr wrap="none" rtlCol="0">
            <a:spAutoFit/>
          </a:bodyPr>
          <a:lstStyle/>
          <a:p>
            <a:r>
              <a:rPr lang="en-US" sz="1400" dirty="0" smtClean="0"/>
              <a:t>roll(Integer)</a:t>
            </a:r>
          </a:p>
          <a:p>
            <a:r>
              <a:rPr lang="en-US" sz="1400" dirty="0" smtClean="0"/>
              <a:t>score()</a:t>
            </a:r>
            <a:endParaRPr lang="en-US" sz="1400" dirty="0"/>
          </a:p>
        </p:txBody>
      </p:sp>
      <p:pic>
        <p:nvPicPr>
          <p:cNvPr id="18" name="Picture 17"/>
          <p:cNvPicPr>
            <a:picLocks noChangeAspect="1"/>
          </p:cNvPicPr>
          <p:nvPr/>
        </p:nvPicPr>
        <p:blipFill>
          <a:blip r:embed="rId3"/>
          <a:stretch>
            <a:fillRect/>
          </a:stretch>
        </p:blipFill>
        <p:spPr>
          <a:xfrm>
            <a:off x="751018" y="453739"/>
            <a:ext cx="7317383" cy="1114880"/>
          </a:xfrm>
          <a:prstGeom prst="rect">
            <a:avLst/>
          </a:prstGeom>
        </p:spPr>
      </p:pic>
    </p:spTree>
    <p:extLst>
      <p:ext uri="{BB962C8B-B14F-4D97-AF65-F5344CB8AC3E}">
        <p14:creationId xmlns:p14="http://schemas.microsoft.com/office/powerpoint/2010/main" val="4188117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p:tgtEl>
                                          <p:spTgt spid="28"/>
                                        </p:tgtEl>
                                        <p:attrNameLst>
                                          <p:attrName>ppt_x</p:attrName>
                                        </p:attrNameLst>
                                      </p:cBhvr>
                                      <p:tavLst>
                                        <p:tav tm="0">
                                          <p:val>
                                            <p:strVal val="#ppt_x-#ppt_w*1.125000"/>
                                          </p:val>
                                        </p:tav>
                                        <p:tav tm="100000">
                                          <p:val>
                                            <p:strVal val="#ppt_x"/>
                                          </p:val>
                                        </p:tav>
                                      </p:tavLst>
                                    </p:anim>
                                    <p:animEffect transition="in" filter="wipe(right)">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p:tgtEl>
                                          <p:spTgt spid="44"/>
                                        </p:tgtEl>
                                        <p:attrNameLst>
                                          <p:attrName>ppt_y</p:attrName>
                                        </p:attrNameLst>
                                      </p:cBhvr>
                                      <p:tavLst>
                                        <p:tav tm="0">
                                          <p:val>
                                            <p:strVal val="#ppt_y-#ppt_h*1.125000"/>
                                          </p:val>
                                        </p:tav>
                                        <p:tav tm="100000">
                                          <p:val>
                                            <p:strVal val="#ppt_y"/>
                                          </p:val>
                                        </p:tav>
                                      </p:tavLst>
                                    </p:anim>
                                    <p:animEffect transition="in" filter="wipe(down)">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normAutofit/>
          </a:bodyPr>
          <a:lstStyle/>
          <a:p>
            <a:pPr marL="671513" indent="-457200">
              <a:buFont typeface="+mj-lt"/>
              <a:buAutoNum type="arabicPeriod"/>
            </a:pPr>
            <a:r>
              <a:rPr lang="en-US" dirty="0" smtClean="0"/>
              <a:t>We are only calculating the score</a:t>
            </a:r>
          </a:p>
          <a:p>
            <a:pPr marL="671513" indent="-457200">
              <a:buFont typeface="+mj-lt"/>
              <a:buAutoNum type="arabicPeriod"/>
            </a:pPr>
            <a:r>
              <a:rPr lang="en-US" dirty="0" smtClean="0"/>
              <a:t>The class we build will be for one bowler</a:t>
            </a:r>
          </a:p>
          <a:p>
            <a:pPr marL="671513" indent="-457200">
              <a:buFont typeface="+mj-lt"/>
              <a:buAutoNum type="arabicPeriod"/>
            </a:pPr>
            <a:r>
              <a:rPr lang="en-US" dirty="0" smtClean="0"/>
              <a:t>We are not responsible for the input of the scores in this class</a:t>
            </a:r>
          </a:p>
          <a:p>
            <a:pPr marL="671513" indent="-457200">
              <a:buFont typeface="+mj-lt"/>
              <a:buAutoNum type="arabicPeriod"/>
            </a:pPr>
            <a:r>
              <a:rPr lang="en-US" dirty="0" smtClean="0"/>
              <a:t>There would be a complimentary class to handle the score input</a:t>
            </a:r>
            <a:endParaRPr lang="en-US" dirty="0"/>
          </a:p>
        </p:txBody>
      </p:sp>
    </p:spTree>
    <p:extLst>
      <p:ext uri="{BB962C8B-B14F-4D97-AF65-F5344CB8AC3E}">
        <p14:creationId xmlns:p14="http://schemas.microsoft.com/office/powerpoint/2010/main" val="232230896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Define Our Use Cases</a:t>
            </a:r>
            <a:endParaRPr lang="en-US" dirty="0"/>
          </a:p>
        </p:txBody>
      </p:sp>
      <p:sp>
        <p:nvSpPr>
          <p:cNvPr id="3" name="Content Placeholder 2"/>
          <p:cNvSpPr>
            <a:spLocks noGrp="1"/>
          </p:cNvSpPr>
          <p:nvPr>
            <p:ph idx="1"/>
          </p:nvPr>
        </p:nvSpPr>
        <p:spPr/>
        <p:txBody>
          <a:bodyPr>
            <a:normAutofit/>
          </a:bodyPr>
          <a:lstStyle/>
          <a:p>
            <a:pPr marL="671513" indent="-457200">
              <a:buFont typeface="+mj-lt"/>
              <a:buAutoNum type="arabicPeriod"/>
            </a:pPr>
            <a:r>
              <a:rPr lang="en-US" dirty="0" smtClean="0"/>
              <a:t>Score should be 0 if bowler rolls a complete gutter game</a:t>
            </a:r>
          </a:p>
          <a:p>
            <a:pPr marL="671513" indent="-457200">
              <a:buFont typeface="+mj-lt"/>
              <a:buAutoNum type="arabicPeriod"/>
            </a:pPr>
            <a:r>
              <a:rPr lang="en-US" dirty="0" smtClean="0"/>
              <a:t>Score should be 20 if bowler knocks down 1 pin every roll </a:t>
            </a:r>
            <a:endParaRPr lang="en-US" dirty="0"/>
          </a:p>
          <a:p>
            <a:pPr marL="671513" indent="-457200">
              <a:buFont typeface="+mj-lt"/>
              <a:buAutoNum type="arabicPeriod"/>
            </a:pPr>
            <a:r>
              <a:rPr lang="en-US" dirty="0" smtClean="0"/>
              <a:t>Score calculates properly if bowler rolls a spare</a:t>
            </a:r>
          </a:p>
          <a:p>
            <a:pPr marL="671513" indent="-457200">
              <a:buFont typeface="+mj-lt"/>
              <a:buAutoNum type="arabicPeriod"/>
            </a:pPr>
            <a:r>
              <a:rPr lang="en-US" dirty="0" smtClean="0"/>
              <a:t>Score calculates properly if bowler rolls a strike</a:t>
            </a:r>
          </a:p>
          <a:p>
            <a:pPr marL="671513" indent="-457200">
              <a:buFont typeface="+mj-lt"/>
              <a:buAutoNum type="arabicPeriod"/>
            </a:pPr>
            <a:r>
              <a:rPr lang="en-US" dirty="0" smtClean="0"/>
              <a:t>Score is 300 if bowler rolls a perfect game</a:t>
            </a:r>
          </a:p>
        </p:txBody>
      </p:sp>
    </p:spTree>
    <p:extLst>
      <p:ext uri="{BB962C8B-B14F-4D97-AF65-F5344CB8AC3E}">
        <p14:creationId xmlns:p14="http://schemas.microsoft.com/office/powerpoint/2010/main" val="32943231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x9_DF2012placeholder">
  <a:themeElements>
    <a:clrScheme name="">
      <a:dk1>
        <a:srgbClr val="000000"/>
      </a:dk1>
      <a:lt1>
        <a:srgbClr val="FFFFFF"/>
      </a:lt1>
      <a:dk2>
        <a:srgbClr val="000000"/>
      </a:dk2>
      <a:lt2>
        <a:srgbClr val="6B6B6B"/>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16x9_DF2012placeholder.thmx</Template>
  <TotalTime>8791</TotalTime>
  <Words>11973</Words>
  <Application>Microsoft Macintosh PowerPoint</Application>
  <PresentationFormat>On-screen Show (16:9)</PresentationFormat>
  <Paragraphs>1901</Paragraphs>
  <Slides>59</Slides>
  <Notes>10</Notes>
  <HiddenSlides>9</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16x9_DF2012placeholder</vt:lpstr>
      <vt:lpstr>Test-Driven Development Fundamentals on Force.com: Step-by-Step Bowling Kata</vt:lpstr>
      <vt:lpstr>Safe Harbor</vt:lpstr>
      <vt:lpstr>PowerPoint Presentation</vt:lpstr>
      <vt:lpstr>Test-Driven Development</vt:lpstr>
      <vt:lpstr>Test-Driven Development</vt:lpstr>
      <vt:lpstr>This is not ‘Nam. This is Bowling. There are Rules.</vt:lpstr>
      <vt:lpstr>PowerPoint Presentation</vt:lpstr>
      <vt:lpstr>Assumptions</vt:lpstr>
      <vt:lpstr>Let’s Define Our Use Cases</vt:lpstr>
      <vt:lpstr>The First Test</vt:lpstr>
      <vt:lpstr>The First Test</vt:lpstr>
      <vt:lpstr>The First Test</vt:lpstr>
      <vt:lpstr>The First Test</vt:lpstr>
      <vt:lpstr>The First Test</vt:lpstr>
      <vt:lpstr>The First Test</vt:lpstr>
      <vt:lpstr>The First Test</vt:lpstr>
      <vt:lpstr>The First Test</vt:lpstr>
      <vt:lpstr>The First Test</vt:lpstr>
      <vt:lpstr>PowerPoint Presentation</vt:lpstr>
      <vt:lpstr>The Second Test</vt:lpstr>
      <vt:lpstr>The Second Test</vt:lpstr>
      <vt:lpstr>The Second Test</vt:lpstr>
      <vt:lpstr>The Second Test</vt:lpstr>
      <vt:lpstr>Let’s Do Some Clean-up</vt:lpstr>
      <vt:lpstr>Let’s Do Some Clean-up</vt:lpstr>
      <vt:lpstr>Let’s Do Some Clean-up</vt:lpstr>
      <vt:lpstr>Let’s Do Some Clean-up</vt:lpstr>
      <vt:lpstr>Let’s Do Some Clean-up</vt:lpstr>
      <vt:lpstr>Let’s Do Some Clean-up</vt:lpstr>
      <vt:lpstr>PowerPoint Presentation</vt:lpstr>
      <vt:lpstr>The Third Test</vt:lpstr>
      <vt:lpstr>The Third Test</vt:lpstr>
      <vt:lpstr>The Third Test</vt:lpstr>
      <vt:lpstr>The Third Test</vt:lpstr>
      <vt:lpstr>The Third Test</vt:lpstr>
      <vt:lpstr>The Third Test</vt:lpstr>
      <vt:lpstr>The Third Test</vt:lpstr>
      <vt:lpstr>The Third Test</vt:lpstr>
      <vt:lpstr>The Third Test</vt:lpstr>
      <vt:lpstr>The Third Test</vt:lpstr>
      <vt:lpstr>The Third Test</vt:lpstr>
      <vt:lpstr>The Third Test</vt:lpstr>
      <vt:lpstr>Some More Clean-up</vt:lpstr>
      <vt:lpstr>Some More Clean-up</vt:lpstr>
      <vt:lpstr>Some More Clean-up</vt:lpstr>
      <vt:lpstr>Some More Clean-up</vt:lpstr>
      <vt:lpstr>PowerPoint Presentation</vt:lpstr>
      <vt:lpstr>The Fourth Test</vt:lpstr>
      <vt:lpstr>The Fourth Test</vt:lpstr>
      <vt:lpstr>The Fourth Test</vt:lpstr>
      <vt:lpstr>The Fourth Test</vt:lpstr>
      <vt:lpstr>The Fourth Test</vt:lpstr>
      <vt:lpstr>The Fourth Test</vt:lpstr>
      <vt:lpstr>PowerPoint Presentation</vt:lpstr>
      <vt:lpstr>The Fifth Test</vt:lpstr>
      <vt:lpstr>PowerPoint Presentation</vt:lpstr>
      <vt:lpstr>What Have We Seen?</vt:lpstr>
      <vt:lpstr>Follow-up</vt:lpstr>
      <vt:lpstr>Thank You!</vt:lpstr>
    </vt:vector>
  </TitlesOfParts>
  <Company>Mavens Consulting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Big Lebowski School of Test Driven Development</dc:title>
  <dc:creator>Kyle Thornton</dc:creator>
  <cp:lastModifiedBy>Kyle Thornton</cp:lastModifiedBy>
  <cp:revision>180</cp:revision>
  <cp:lastPrinted>2012-09-18T18:05:19Z</cp:lastPrinted>
  <dcterms:created xsi:type="dcterms:W3CDTF">2012-07-10T16:35:42Z</dcterms:created>
  <dcterms:modified xsi:type="dcterms:W3CDTF">2012-09-18T22:33:41Z</dcterms:modified>
</cp:coreProperties>
</file>